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Lst>
  <p:sldSz cx="14630400" cy="8229600"/>
  <p:notesSz cx="8229600" cy="14630400"/>
  <p:embeddedFontLst>
    <p:embeddedFont>
      <p:font typeface="Inter"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4" d="100"/>
          <a:sy n="54" d="100"/>
        </p:scale>
        <p:origin x="94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88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789265"/>
            <a:ext cx="7556421" cy="3118485"/>
          </a:xfrm>
          <a:prstGeom prst="rect">
            <a:avLst/>
          </a:prstGeom>
          <a:noFill/>
          <a:ln/>
        </p:spPr>
        <p:txBody>
          <a:bodyPr wrap="square" lIns="0" tIns="0" rIns="0" bIns="0" rtlCol="0" anchor="t"/>
          <a:lstStyle/>
          <a:p>
            <a:pPr marL="0" indent="0">
              <a:lnSpc>
                <a:spcPts val="6100"/>
              </a:lnSpc>
              <a:buNone/>
            </a:pPr>
            <a:r>
              <a:rPr lang="en-US" sz="4900" b="1" kern="0" spc="-98" dirty="0">
                <a:solidFill>
                  <a:srgbClr val="F95F88"/>
                </a:solidFill>
                <a:latin typeface="Petrona Bold" pitchFamily="34" charset="0"/>
                <a:ea typeface="Petrona Bold" pitchFamily="34" charset="-122"/>
                <a:cs typeface="Petrona Bold" pitchFamily="34" charset="-120"/>
              </a:rPr>
              <a:t>The Cardiovascular System and Organs of Hematopoiesis and Immunogenesis</a:t>
            </a:r>
            <a:endParaRPr lang="en-US" sz="4900" dirty="0"/>
          </a:p>
        </p:txBody>
      </p:sp>
      <p:sp>
        <p:nvSpPr>
          <p:cNvPr id="4" name="Text 1"/>
          <p:cNvSpPr/>
          <p:nvPr/>
        </p:nvSpPr>
        <p:spPr>
          <a:xfrm>
            <a:off x="6280190" y="4247912"/>
            <a:ext cx="7556421" cy="2540318"/>
          </a:xfrm>
          <a:prstGeom prst="rect">
            <a:avLst/>
          </a:prstGeom>
          <a:noFill/>
          <a:ln/>
        </p:spPr>
        <p:txBody>
          <a:bodyPr wrap="square" lIns="0" tIns="0" rIns="0" bIns="0" rtlCol="0" anchor="t"/>
          <a:lstStyle/>
          <a:p>
            <a:pPr marL="0" indent="0" algn="just">
              <a:lnSpc>
                <a:spcPts val="2850"/>
              </a:lnSpc>
              <a:buNone/>
            </a:pPr>
            <a:r>
              <a:rPr lang="en-US" sz="1750" kern="0" spc="-36" dirty="0">
                <a:solidFill>
                  <a:srgbClr val="272525"/>
                </a:solidFill>
                <a:latin typeface="Inter" pitchFamily="34" charset="0"/>
                <a:ea typeface="Inter" pitchFamily="34" charset="-122"/>
                <a:cs typeface="Inter" pitchFamily="34" charset="-120"/>
              </a:rPr>
              <a:t>A comprehensive overview of the circulatory system, blood components, and the organs involved in blood cell production and immune responses. By the end of this lecture, the critical roles these systems play in maintaining overall health and homeostasis will be understood.</a:t>
            </a:r>
            <a:endParaRPr lang="en-US" sz="1750" dirty="0"/>
          </a:p>
        </p:txBody>
      </p:sp>
      <p:sp>
        <p:nvSpPr>
          <p:cNvPr id="5" name="Shape 2"/>
          <p:cNvSpPr/>
          <p:nvPr/>
        </p:nvSpPr>
        <p:spPr>
          <a:xfrm>
            <a:off x="6280190" y="7060287"/>
            <a:ext cx="362903" cy="362903"/>
          </a:xfrm>
          <a:prstGeom prst="roundRect">
            <a:avLst>
              <a:gd name="adj" fmla="val 25194296"/>
            </a:avLst>
          </a:prstGeom>
          <a:noFill/>
          <a:ln w="7620">
            <a:solidFill>
              <a:srgbClr val="FFFFFF"/>
            </a:solidFill>
            <a:prstDash val="solid"/>
          </a:ln>
        </p:spPr>
      </p:sp>
      <p:sp>
        <p:nvSpPr>
          <p:cNvPr id="7" name="Text 3"/>
          <p:cNvSpPr/>
          <p:nvPr/>
        </p:nvSpPr>
        <p:spPr>
          <a:xfrm>
            <a:off x="6756439" y="7043381"/>
            <a:ext cx="6618901" cy="362904"/>
          </a:xfrm>
          <a:prstGeom prst="rect">
            <a:avLst/>
          </a:prstGeom>
          <a:noFill/>
          <a:ln/>
        </p:spPr>
        <p:txBody>
          <a:bodyPr wrap="none" lIns="0" tIns="0" rIns="0" bIns="0" rtlCol="0" anchor="t"/>
          <a:lstStyle/>
          <a:p>
            <a:pPr marL="0" indent="0" algn="l">
              <a:lnSpc>
                <a:spcPts val="3100"/>
              </a:lnSpc>
              <a:buNone/>
            </a:pPr>
            <a:r>
              <a:rPr lang="en-US" sz="2200" b="1" kern="0" spc="-36" dirty="0">
                <a:solidFill>
                  <a:srgbClr val="272525"/>
                </a:solidFill>
                <a:latin typeface="Inter Bold" pitchFamily="34" charset="0"/>
                <a:ea typeface="Inter Bold" pitchFamily="34" charset="-122"/>
                <a:cs typeface="Inter Bold" pitchFamily="34" charset="-120"/>
              </a:rPr>
              <a:t>Prepared by Abdulhakeem Idris A. and Rahim Israr</a:t>
            </a:r>
            <a:endParaRPr lang="en-US" sz="2200" dirty="0"/>
          </a:p>
        </p:txBody>
      </p:sp>
      <p:pic>
        <p:nvPicPr>
          <p:cNvPr id="8" name="Picture 7">
            <a:extLst>
              <a:ext uri="{FF2B5EF4-FFF2-40B4-BE49-F238E27FC236}">
                <a16:creationId xmlns:a16="http://schemas.microsoft.com/office/drawing/2014/main" id="{A05C2E39-8023-D4C2-04B8-877B280C6D20}"/>
              </a:ext>
            </a:extLst>
          </p:cNvPr>
          <p:cNvPicPr>
            <a:picLocks noChangeAspect="1"/>
          </p:cNvPicPr>
          <p:nvPr/>
        </p:nvPicPr>
        <p:blipFill>
          <a:blip r:embed="rId4"/>
          <a:stretch>
            <a:fillRect/>
          </a:stretch>
        </p:blipFill>
        <p:spPr>
          <a:xfrm>
            <a:off x="12784667" y="7610251"/>
            <a:ext cx="1845733" cy="61934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84384" y="617101"/>
            <a:ext cx="8313420" cy="770453"/>
          </a:xfrm>
          <a:prstGeom prst="rect">
            <a:avLst/>
          </a:prstGeom>
          <a:noFill/>
          <a:ln/>
        </p:spPr>
        <p:txBody>
          <a:bodyPr wrap="none" lIns="0" tIns="0" rIns="0" bIns="0" rtlCol="0" anchor="t"/>
          <a:lstStyle/>
          <a:p>
            <a:pPr marL="0" indent="0">
              <a:lnSpc>
                <a:spcPts val="6050"/>
              </a:lnSpc>
              <a:buNone/>
            </a:pPr>
            <a:r>
              <a:rPr lang="en-US" sz="4850" b="1" kern="0" spc="-97" dirty="0">
                <a:solidFill>
                  <a:srgbClr val="F95F88"/>
                </a:solidFill>
                <a:latin typeface="Petrona Bold" pitchFamily="34" charset="0"/>
                <a:ea typeface="Petrona Bold" pitchFamily="34" charset="-122"/>
                <a:cs typeface="Petrona Bold" pitchFamily="34" charset="-120"/>
              </a:rPr>
              <a:t>The Role of Blood in Immunity</a:t>
            </a:r>
            <a:endParaRPr lang="en-US" sz="4850" dirty="0"/>
          </a:p>
        </p:txBody>
      </p:sp>
      <p:sp>
        <p:nvSpPr>
          <p:cNvPr id="3" name="Text 1"/>
          <p:cNvSpPr/>
          <p:nvPr/>
        </p:nvSpPr>
        <p:spPr>
          <a:xfrm>
            <a:off x="784384" y="1521976"/>
            <a:ext cx="13061633" cy="1747719"/>
          </a:xfrm>
          <a:prstGeom prst="rect">
            <a:avLst/>
          </a:prstGeom>
          <a:noFill/>
          <a:ln/>
        </p:spPr>
        <p:txBody>
          <a:bodyPr wrap="square" lIns="0" tIns="0" rIns="0" bIns="0" rtlCol="0" anchor="t"/>
          <a:lstStyle/>
          <a:p>
            <a:pPr marL="0" indent="0" algn="just">
              <a:lnSpc>
                <a:spcPts val="2800"/>
              </a:lnSpc>
              <a:buNone/>
            </a:pPr>
            <a:r>
              <a:rPr lang="en-US" sz="1750" kern="0" spc="-35" dirty="0">
                <a:solidFill>
                  <a:srgbClr val="272525"/>
                </a:solidFill>
                <a:latin typeface="Inter" pitchFamily="34" charset="0"/>
                <a:ea typeface="Inter" pitchFamily="34" charset="-122"/>
                <a:cs typeface="Inter" pitchFamily="34" charset="-120"/>
              </a:rPr>
              <a:t>Blood plays a crucial role in immunity by carrying white blood cells to infection sites, facilitating antibody transport, and removing toxins and pathogens. White blood cells, such as lymphocytes and phagocytes, directly attack pathogens and infected cells. Antibodies, produced by B-cells, are transported via blood to neutralize pathogens. The circulatory system also aids in removing toxins and pathogens from the body.</a:t>
            </a:r>
            <a:endParaRPr lang="en-US" sz="1750" dirty="0"/>
          </a:p>
        </p:txBody>
      </p:sp>
      <p:sp>
        <p:nvSpPr>
          <p:cNvPr id="5" name="Text 2"/>
          <p:cNvSpPr/>
          <p:nvPr/>
        </p:nvSpPr>
        <p:spPr>
          <a:xfrm>
            <a:off x="4789184" y="3666649"/>
            <a:ext cx="114300" cy="448151"/>
          </a:xfrm>
          <a:prstGeom prst="rect">
            <a:avLst/>
          </a:prstGeom>
          <a:noFill/>
          <a:ln/>
        </p:spPr>
        <p:txBody>
          <a:bodyPr wrap="none" lIns="0" tIns="0" rIns="0" bIns="0" rtlCol="0" anchor="t"/>
          <a:lstStyle/>
          <a:p>
            <a:pPr marL="0" indent="0" algn="ctr">
              <a:lnSpc>
                <a:spcPts val="3500"/>
              </a:lnSpc>
              <a:buNone/>
            </a:pPr>
            <a:r>
              <a:rPr lang="en-US" sz="2200" b="1" kern="0" spc="-44" dirty="0">
                <a:solidFill>
                  <a:srgbClr val="272525"/>
                </a:solidFill>
                <a:latin typeface="Petrona Bold" pitchFamily="34" charset="0"/>
                <a:ea typeface="Petrona Bold" pitchFamily="34" charset="-122"/>
                <a:cs typeface="Petrona Bold" pitchFamily="34" charset="-120"/>
              </a:rPr>
              <a:t>1</a:t>
            </a:r>
            <a:endParaRPr lang="en-US" sz="2200" dirty="0"/>
          </a:p>
        </p:txBody>
      </p:sp>
      <p:sp>
        <p:nvSpPr>
          <p:cNvPr id="6" name="Text 3"/>
          <p:cNvSpPr/>
          <p:nvPr/>
        </p:nvSpPr>
        <p:spPr>
          <a:xfrm>
            <a:off x="5351383" y="3745825"/>
            <a:ext cx="3081695" cy="385167"/>
          </a:xfrm>
          <a:prstGeom prst="rect">
            <a:avLst/>
          </a:prstGeom>
          <a:noFill/>
          <a:ln/>
        </p:spPr>
        <p:txBody>
          <a:bodyPr wrap="none" lIns="0" tIns="0" rIns="0" bIns="0" rtlCol="0" anchor="t"/>
          <a:lstStyle/>
          <a:p>
            <a:pPr marL="0" indent="0" algn="l">
              <a:lnSpc>
                <a:spcPts val="3000"/>
              </a:lnSpc>
              <a:buNone/>
            </a:pPr>
            <a:r>
              <a:rPr lang="en-US" sz="2400" b="1" kern="0" spc="-49" dirty="0">
                <a:solidFill>
                  <a:srgbClr val="272525"/>
                </a:solidFill>
                <a:latin typeface="Petrona Bold" pitchFamily="34" charset="0"/>
                <a:ea typeface="Petrona Bold" pitchFamily="34" charset="-122"/>
                <a:cs typeface="Petrona Bold" pitchFamily="34" charset="-120"/>
              </a:rPr>
              <a:t>Pathogen Removal</a:t>
            </a:r>
            <a:endParaRPr lang="en-US" sz="2400" dirty="0"/>
          </a:p>
        </p:txBody>
      </p:sp>
      <p:sp>
        <p:nvSpPr>
          <p:cNvPr id="7" name="Text 4"/>
          <p:cNvSpPr/>
          <p:nvPr/>
        </p:nvSpPr>
        <p:spPr>
          <a:xfrm>
            <a:off x="5351383" y="4265414"/>
            <a:ext cx="5749766" cy="358497"/>
          </a:xfrm>
          <a:prstGeom prst="rect">
            <a:avLst/>
          </a:prstGeom>
          <a:noFill/>
          <a:ln/>
        </p:spPr>
        <p:txBody>
          <a:bodyPr wrap="none" lIns="0" tIns="0" rIns="0" bIns="0" rtlCol="0" anchor="t"/>
          <a:lstStyle/>
          <a:p>
            <a:pPr marL="0" indent="0" algn="l">
              <a:lnSpc>
                <a:spcPts val="2800"/>
              </a:lnSpc>
              <a:buNone/>
            </a:pPr>
            <a:r>
              <a:rPr lang="en-US" sz="1750" kern="0" spc="-35" dirty="0">
                <a:solidFill>
                  <a:srgbClr val="272525"/>
                </a:solidFill>
                <a:latin typeface="Inter" pitchFamily="34" charset="0"/>
                <a:ea typeface="Inter" pitchFamily="34" charset="-122"/>
                <a:cs typeface="Inter" pitchFamily="34" charset="-120"/>
              </a:rPr>
              <a:t>Blood helps remove pathogens and toxins from the body</a:t>
            </a:r>
            <a:endParaRPr lang="en-US" sz="1750" dirty="0"/>
          </a:p>
        </p:txBody>
      </p:sp>
      <p:sp>
        <p:nvSpPr>
          <p:cNvPr id="10" name="Text 6"/>
          <p:cNvSpPr/>
          <p:nvPr/>
        </p:nvSpPr>
        <p:spPr>
          <a:xfrm>
            <a:off x="4750251" y="5096529"/>
            <a:ext cx="153233" cy="448151"/>
          </a:xfrm>
          <a:prstGeom prst="rect">
            <a:avLst/>
          </a:prstGeom>
          <a:noFill/>
          <a:ln/>
        </p:spPr>
        <p:txBody>
          <a:bodyPr wrap="none" lIns="0" tIns="0" rIns="0" bIns="0" rtlCol="0" anchor="t"/>
          <a:lstStyle/>
          <a:p>
            <a:pPr marL="0" indent="0" algn="ctr">
              <a:lnSpc>
                <a:spcPts val="3500"/>
              </a:lnSpc>
              <a:buNone/>
            </a:pPr>
            <a:r>
              <a:rPr lang="en-US" sz="2200" b="1" kern="0" spc="-44" dirty="0">
                <a:solidFill>
                  <a:srgbClr val="272525"/>
                </a:solidFill>
                <a:latin typeface="Petrona Bold" pitchFamily="34" charset="0"/>
                <a:ea typeface="Petrona Bold" pitchFamily="34" charset="-122"/>
                <a:cs typeface="Petrona Bold" pitchFamily="34" charset="-120"/>
              </a:rPr>
              <a:t>2</a:t>
            </a:r>
            <a:endParaRPr lang="en-US" sz="2200" dirty="0"/>
          </a:p>
        </p:txBody>
      </p:sp>
      <p:sp>
        <p:nvSpPr>
          <p:cNvPr id="11" name="Text 7"/>
          <p:cNvSpPr/>
          <p:nvPr/>
        </p:nvSpPr>
        <p:spPr>
          <a:xfrm>
            <a:off x="5351382" y="5123318"/>
            <a:ext cx="3081695" cy="385167"/>
          </a:xfrm>
          <a:prstGeom prst="rect">
            <a:avLst/>
          </a:prstGeom>
          <a:noFill/>
          <a:ln/>
        </p:spPr>
        <p:txBody>
          <a:bodyPr wrap="none" lIns="0" tIns="0" rIns="0" bIns="0" rtlCol="0" anchor="t"/>
          <a:lstStyle/>
          <a:p>
            <a:pPr marL="0" indent="0" algn="l">
              <a:lnSpc>
                <a:spcPts val="3000"/>
              </a:lnSpc>
              <a:buNone/>
            </a:pPr>
            <a:r>
              <a:rPr lang="en-US" sz="2400" b="1" kern="0" spc="-49" dirty="0">
                <a:solidFill>
                  <a:srgbClr val="272525"/>
                </a:solidFill>
                <a:latin typeface="Petrona Bold" pitchFamily="34" charset="0"/>
                <a:ea typeface="Petrona Bold" pitchFamily="34" charset="-122"/>
                <a:cs typeface="Petrona Bold" pitchFamily="34" charset="-120"/>
              </a:rPr>
              <a:t>Antibody Transport</a:t>
            </a:r>
            <a:endParaRPr lang="en-US" sz="2400" dirty="0"/>
          </a:p>
        </p:txBody>
      </p:sp>
      <p:sp>
        <p:nvSpPr>
          <p:cNvPr id="12" name="Text 8"/>
          <p:cNvSpPr/>
          <p:nvPr/>
        </p:nvSpPr>
        <p:spPr>
          <a:xfrm>
            <a:off x="5345160" y="5647611"/>
            <a:ext cx="5477351" cy="358497"/>
          </a:xfrm>
          <a:prstGeom prst="rect">
            <a:avLst/>
          </a:prstGeom>
          <a:noFill/>
          <a:ln/>
        </p:spPr>
        <p:txBody>
          <a:bodyPr wrap="none" lIns="0" tIns="0" rIns="0" bIns="0" rtlCol="0" anchor="t"/>
          <a:lstStyle/>
          <a:p>
            <a:pPr marL="0" indent="0" algn="l">
              <a:lnSpc>
                <a:spcPts val="2800"/>
              </a:lnSpc>
              <a:buNone/>
            </a:pPr>
            <a:r>
              <a:rPr lang="en-US" sz="1750" kern="0" spc="-35" dirty="0">
                <a:solidFill>
                  <a:srgbClr val="272525"/>
                </a:solidFill>
                <a:latin typeface="Inter" pitchFamily="34" charset="0"/>
                <a:ea typeface="Inter" pitchFamily="34" charset="-122"/>
                <a:cs typeface="Inter" pitchFamily="34" charset="-120"/>
              </a:rPr>
              <a:t>Facilitates the transport of antibodies to infection sites</a:t>
            </a:r>
            <a:endParaRPr lang="en-US" sz="1750" dirty="0"/>
          </a:p>
        </p:txBody>
      </p:sp>
      <p:sp>
        <p:nvSpPr>
          <p:cNvPr id="15" name="Text 10"/>
          <p:cNvSpPr/>
          <p:nvPr/>
        </p:nvSpPr>
        <p:spPr>
          <a:xfrm>
            <a:off x="4751356" y="6447234"/>
            <a:ext cx="152995" cy="448151"/>
          </a:xfrm>
          <a:prstGeom prst="rect">
            <a:avLst/>
          </a:prstGeom>
          <a:noFill/>
          <a:ln/>
        </p:spPr>
        <p:txBody>
          <a:bodyPr wrap="none" lIns="0" tIns="0" rIns="0" bIns="0" rtlCol="0" anchor="t"/>
          <a:lstStyle/>
          <a:p>
            <a:pPr marL="0" indent="0" algn="ctr">
              <a:lnSpc>
                <a:spcPts val="3500"/>
              </a:lnSpc>
              <a:buNone/>
            </a:pPr>
            <a:r>
              <a:rPr lang="en-US" sz="2200" b="1" kern="0" spc="-44" dirty="0">
                <a:solidFill>
                  <a:srgbClr val="272525"/>
                </a:solidFill>
                <a:latin typeface="Petrona Bold" pitchFamily="34" charset="0"/>
                <a:ea typeface="Petrona Bold" pitchFamily="34" charset="-122"/>
                <a:cs typeface="Petrona Bold" pitchFamily="34" charset="-120"/>
              </a:rPr>
              <a:t>3</a:t>
            </a:r>
            <a:endParaRPr lang="en-US" sz="2200" dirty="0"/>
          </a:p>
        </p:txBody>
      </p:sp>
      <p:sp>
        <p:nvSpPr>
          <p:cNvPr id="16" name="Text 11"/>
          <p:cNvSpPr/>
          <p:nvPr/>
        </p:nvSpPr>
        <p:spPr>
          <a:xfrm>
            <a:off x="5254400" y="6510218"/>
            <a:ext cx="3081695" cy="385167"/>
          </a:xfrm>
          <a:prstGeom prst="rect">
            <a:avLst/>
          </a:prstGeom>
          <a:noFill/>
          <a:ln/>
        </p:spPr>
        <p:txBody>
          <a:bodyPr wrap="none" lIns="0" tIns="0" rIns="0" bIns="0" rtlCol="0" anchor="t"/>
          <a:lstStyle/>
          <a:p>
            <a:pPr marL="0" indent="0" algn="l">
              <a:lnSpc>
                <a:spcPts val="3000"/>
              </a:lnSpc>
              <a:buNone/>
            </a:pPr>
            <a:r>
              <a:rPr lang="en-US" sz="2400" b="1" kern="0" spc="-49" dirty="0">
                <a:solidFill>
                  <a:srgbClr val="272525"/>
                </a:solidFill>
                <a:latin typeface="Petrona Bold" pitchFamily="34" charset="0"/>
                <a:ea typeface="Petrona Bold" pitchFamily="34" charset="-122"/>
                <a:cs typeface="Petrona Bold" pitchFamily="34" charset="-120"/>
              </a:rPr>
              <a:t>White Blood Cells</a:t>
            </a:r>
            <a:endParaRPr lang="en-US" sz="2400" dirty="0"/>
          </a:p>
        </p:txBody>
      </p:sp>
      <p:sp>
        <p:nvSpPr>
          <p:cNvPr id="17" name="Text 12"/>
          <p:cNvSpPr/>
          <p:nvPr/>
        </p:nvSpPr>
        <p:spPr>
          <a:xfrm>
            <a:off x="5305207" y="7029807"/>
            <a:ext cx="4216837" cy="358497"/>
          </a:xfrm>
          <a:prstGeom prst="rect">
            <a:avLst/>
          </a:prstGeom>
          <a:noFill/>
          <a:ln/>
        </p:spPr>
        <p:txBody>
          <a:bodyPr wrap="none" lIns="0" tIns="0" rIns="0" bIns="0" rtlCol="0" anchor="t"/>
          <a:lstStyle/>
          <a:p>
            <a:pPr marL="0" indent="0" algn="l">
              <a:lnSpc>
                <a:spcPts val="2800"/>
              </a:lnSpc>
              <a:buNone/>
            </a:pPr>
            <a:r>
              <a:rPr lang="en-US" sz="1750" kern="0" spc="-35" dirty="0">
                <a:solidFill>
                  <a:srgbClr val="272525"/>
                </a:solidFill>
                <a:latin typeface="Inter" pitchFamily="34" charset="0"/>
                <a:ea typeface="Inter" pitchFamily="34" charset="-122"/>
                <a:cs typeface="Inter" pitchFamily="34" charset="-120"/>
              </a:rPr>
              <a:t>Carries white blood cells to infection sites</a:t>
            </a:r>
            <a:endParaRPr lang="en-US" sz="1750" dirty="0"/>
          </a:p>
        </p:txBody>
      </p:sp>
      <p:pic>
        <p:nvPicPr>
          <p:cNvPr id="18" name="Picture 17">
            <a:extLst>
              <a:ext uri="{FF2B5EF4-FFF2-40B4-BE49-F238E27FC236}">
                <a16:creationId xmlns:a16="http://schemas.microsoft.com/office/drawing/2014/main" id="{ACBB3723-015C-ECFD-18F4-54BD861DA015}"/>
              </a:ext>
            </a:extLst>
          </p:cNvPr>
          <p:cNvPicPr>
            <a:picLocks noChangeAspect="1"/>
          </p:cNvPicPr>
          <p:nvPr/>
        </p:nvPicPr>
        <p:blipFill>
          <a:blip r:embed="rId3"/>
          <a:stretch>
            <a:fillRect/>
          </a:stretch>
        </p:blipFill>
        <p:spPr>
          <a:xfrm>
            <a:off x="12784667" y="7610251"/>
            <a:ext cx="1845733" cy="61934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a:ln>
            <a:noFill/>
          </a:ln>
          <a:effectLst>
            <a:outerShdw blurRad="190500" algn="tl" rotWithShape="0">
              <a:srgbClr val="000000">
                <a:alpha val="70000"/>
              </a:srgbClr>
            </a:outerShdw>
          </a:effectLst>
        </p:spPr>
      </p:pic>
      <p:sp>
        <p:nvSpPr>
          <p:cNvPr id="3" name="Text 0"/>
          <p:cNvSpPr/>
          <p:nvPr/>
        </p:nvSpPr>
        <p:spPr>
          <a:xfrm>
            <a:off x="6280190" y="43590"/>
            <a:ext cx="6237684" cy="779621"/>
          </a:xfrm>
          <a:prstGeom prst="rect">
            <a:avLst/>
          </a:prstGeom>
          <a:noFill/>
          <a:ln/>
        </p:spPr>
        <p:txBody>
          <a:bodyPr wrap="none" lIns="0" tIns="0" rIns="0" bIns="0" rtlCol="0" anchor="t"/>
          <a:lstStyle/>
          <a:p>
            <a:pPr marL="0" indent="0">
              <a:lnSpc>
                <a:spcPts val="6100"/>
              </a:lnSpc>
              <a:buNone/>
            </a:pPr>
            <a:r>
              <a:rPr lang="en-US" sz="4900" b="1" kern="0" spc="-98" dirty="0">
                <a:solidFill>
                  <a:srgbClr val="F95F88"/>
                </a:solidFill>
                <a:latin typeface="Petrona Bold" pitchFamily="34" charset="0"/>
                <a:ea typeface="Petrona Bold" pitchFamily="34" charset="-122"/>
                <a:cs typeface="Petrona Bold" pitchFamily="34" charset="-120"/>
              </a:rPr>
              <a:t>The Lymphatic System</a:t>
            </a:r>
            <a:endParaRPr lang="en-US" sz="4900" dirty="0"/>
          </a:p>
        </p:txBody>
      </p:sp>
      <p:sp>
        <p:nvSpPr>
          <p:cNvPr id="4" name="Text 1"/>
          <p:cNvSpPr/>
          <p:nvPr/>
        </p:nvSpPr>
        <p:spPr>
          <a:xfrm>
            <a:off x="5621864" y="823210"/>
            <a:ext cx="8974667" cy="7362799"/>
          </a:xfrm>
          <a:prstGeom prst="rect">
            <a:avLst/>
          </a:prstGeom>
          <a:noFill/>
          <a:ln/>
        </p:spPr>
        <p:txBody>
          <a:bodyPr wrap="square" lIns="0" tIns="0" rIns="0" bIns="0" rtlCol="0" anchor="t"/>
          <a:lstStyle/>
          <a:p>
            <a:pPr marL="0" indent="0">
              <a:lnSpc>
                <a:spcPts val="2850"/>
              </a:lnSpc>
              <a:buNone/>
            </a:pPr>
            <a:r>
              <a:rPr lang="en-US" sz="2000" kern="0" spc="-36" dirty="0">
                <a:solidFill>
                  <a:srgbClr val="272525"/>
                </a:solidFill>
                <a:latin typeface="Inter" pitchFamily="34" charset="0"/>
                <a:ea typeface="Inter" pitchFamily="34" charset="-122"/>
                <a:cs typeface="Inter" pitchFamily="34" charset="-120"/>
              </a:rPr>
              <a:t>A network of tissues, vessels, and organs that help maintain fluid balance, absorb fats, and support immune function.</a:t>
            </a:r>
          </a:p>
          <a:p>
            <a:pPr marL="0" indent="0">
              <a:lnSpc>
                <a:spcPts val="2850"/>
              </a:lnSpc>
              <a:buNone/>
            </a:pPr>
            <a:endParaRPr lang="en-US" sz="2000" kern="0" spc="-36" dirty="0">
              <a:solidFill>
                <a:srgbClr val="272525"/>
              </a:solidFill>
              <a:latin typeface="Inter" pitchFamily="34" charset="0"/>
              <a:ea typeface="Inter" pitchFamily="34" charset="-122"/>
              <a:cs typeface="Inter" pitchFamily="34" charset="-120"/>
            </a:endParaRPr>
          </a:p>
          <a:p>
            <a:pPr marL="0" indent="0">
              <a:lnSpc>
                <a:spcPts val="2850"/>
              </a:lnSpc>
              <a:buNone/>
            </a:pPr>
            <a:r>
              <a:rPr lang="en-US" sz="2000" b="1" kern="0" spc="-36" dirty="0">
                <a:solidFill>
                  <a:srgbClr val="272525"/>
                </a:solidFill>
                <a:latin typeface="Inter" pitchFamily="34" charset="0"/>
                <a:ea typeface="Inter" pitchFamily="34" charset="-122"/>
                <a:cs typeface="Inter" pitchFamily="34" charset="-120"/>
              </a:rPr>
              <a:t>Main Components</a:t>
            </a:r>
            <a:r>
              <a:rPr lang="en-US" sz="2000" kern="0" spc="-36" dirty="0">
                <a:solidFill>
                  <a:srgbClr val="272525"/>
                </a:solidFill>
                <a:latin typeface="Inter" pitchFamily="34" charset="0"/>
                <a:ea typeface="Inter" pitchFamily="34" charset="-122"/>
                <a:cs typeface="Inter" pitchFamily="34" charset="-120"/>
              </a:rPr>
              <a:t>:</a:t>
            </a:r>
          </a:p>
          <a:p>
            <a:pPr marL="285750" indent="-285750">
              <a:lnSpc>
                <a:spcPts val="2850"/>
              </a:lnSpc>
              <a:buFont typeface="Arial" panose="020B0604020202020204" pitchFamily="34" charset="0"/>
              <a:buChar char="•"/>
            </a:pPr>
            <a:r>
              <a:rPr lang="en-US" sz="2000" b="1" kern="0" spc="-36" dirty="0">
                <a:solidFill>
                  <a:srgbClr val="272525"/>
                </a:solidFill>
                <a:latin typeface="Inter" pitchFamily="34" charset="0"/>
                <a:ea typeface="Inter" pitchFamily="34" charset="-122"/>
                <a:cs typeface="Inter" pitchFamily="34" charset="-120"/>
              </a:rPr>
              <a:t>Lymph </a:t>
            </a:r>
            <a:r>
              <a:rPr lang="en-US" sz="2000" kern="0" spc="-36" dirty="0">
                <a:solidFill>
                  <a:srgbClr val="272525"/>
                </a:solidFill>
                <a:latin typeface="Inter" pitchFamily="34" charset="0"/>
                <a:ea typeface="Inter" pitchFamily="34" charset="-122"/>
                <a:cs typeface="Inter" pitchFamily="34" charset="-120"/>
              </a:rPr>
              <a:t>– A clear fluid that transports white blood cells and removes waste.</a:t>
            </a:r>
          </a:p>
          <a:p>
            <a:pPr marL="285750" indent="-285750">
              <a:lnSpc>
                <a:spcPts val="2850"/>
              </a:lnSpc>
              <a:buFont typeface="Arial" panose="020B0604020202020204" pitchFamily="34" charset="0"/>
              <a:buChar char="•"/>
            </a:pPr>
            <a:r>
              <a:rPr lang="en-US" sz="2000" b="1" kern="0" spc="-36" dirty="0">
                <a:solidFill>
                  <a:srgbClr val="272525"/>
                </a:solidFill>
                <a:latin typeface="Inter" pitchFamily="34" charset="0"/>
                <a:ea typeface="Inter" pitchFamily="34" charset="-122"/>
                <a:cs typeface="Inter" pitchFamily="34" charset="-120"/>
              </a:rPr>
              <a:t>Lymph Vessels </a:t>
            </a:r>
            <a:r>
              <a:rPr lang="en-US" sz="2000" kern="0" spc="-36" dirty="0">
                <a:solidFill>
                  <a:srgbClr val="272525"/>
                </a:solidFill>
                <a:latin typeface="Inter" pitchFamily="34" charset="0"/>
                <a:ea typeface="Inter" pitchFamily="34" charset="-122"/>
                <a:cs typeface="Inter" pitchFamily="34" charset="-120"/>
              </a:rPr>
              <a:t>– Tubes that carry lymph throughout the body. </a:t>
            </a:r>
          </a:p>
          <a:p>
            <a:pPr marL="285750" indent="-285750">
              <a:lnSpc>
                <a:spcPts val="2850"/>
              </a:lnSpc>
              <a:buFont typeface="Arial" panose="020B0604020202020204" pitchFamily="34" charset="0"/>
              <a:buChar char="•"/>
            </a:pPr>
            <a:r>
              <a:rPr lang="en-US" sz="2000" b="1" kern="0" spc="-36" dirty="0">
                <a:solidFill>
                  <a:srgbClr val="272525"/>
                </a:solidFill>
                <a:latin typeface="Inter" pitchFamily="34" charset="0"/>
                <a:ea typeface="Inter" pitchFamily="34" charset="-122"/>
                <a:cs typeface="Inter" pitchFamily="34" charset="-120"/>
              </a:rPr>
              <a:t>Lymph</a:t>
            </a:r>
            <a:r>
              <a:rPr lang="en-US" sz="2000" kern="0" spc="-36" dirty="0">
                <a:solidFill>
                  <a:srgbClr val="272525"/>
                </a:solidFill>
                <a:latin typeface="Inter" pitchFamily="34" charset="0"/>
                <a:ea typeface="Inter" pitchFamily="34" charset="-122"/>
                <a:cs typeface="Inter" pitchFamily="34" charset="-120"/>
              </a:rPr>
              <a:t> </a:t>
            </a:r>
            <a:r>
              <a:rPr lang="en-US" sz="2000" b="1" kern="0" spc="-36" dirty="0">
                <a:solidFill>
                  <a:srgbClr val="272525"/>
                </a:solidFill>
                <a:latin typeface="Inter" pitchFamily="34" charset="0"/>
                <a:ea typeface="Inter" pitchFamily="34" charset="-122"/>
                <a:cs typeface="Inter" pitchFamily="34" charset="-120"/>
              </a:rPr>
              <a:t>Nodes</a:t>
            </a:r>
            <a:r>
              <a:rPr lang="en-US" sz="2000" kern="0" spc="-36" dirty="0">
                <a:solidFill>
                  <a:srgbClr val="272525"/>
                </a:solidFill>
                <a:latin typeface="Inter" pitchFamily="34" charset="0"/>
                <a:ea typeface="Inter" pitchFamily="34" charset="-122"/>
                <a:cs typeface="Inter" pitchFamily="34" charset="-120"/>
              </a:rPr>
              <a:t> – Small, bean-shaped structures that filter harmful substances.</a:t>
            </a:r>
          </a:p>
          <a:p>
            <a:pPr marL="285750" indent="-285750">
              <a:lnSpc>
                <a:spcPts val="2850"/>
              </a:lnSpc>
              <a:buFont typeface="Arial" panose="020B0604020202020204" pitchFamily="34" charset="0"/>
              <a:buChar char="•"/>
            </a:pPr>
            <a:r>
              <a:rPr lang="en-US" sz="2000" b="1" kern="0" spc="-36" dirty="0">
                <a:solidFill>
                  <a:srgbClr val="272525"/>
                </a:solidFill>
                <a:latin typeface="Inter" pitchFamily="34" charset="0"/>
                <a:ea typeface="Inter" pitchFamily="34" charset="-122"/>
                <a:cs typeface="Inter" pitchFamily="34" charset="-120"/>
              </a:rPr>
              <a:t>Spleen</a:t>
            </a:r>
            <a:r>
              <a:rPr lang="en-US" sz="2000" kern="0" spc="-36" dirty="0">
                <a:solidFill>
                  <a:srgbClr val="272525"/>
                </a:solidFill>
                <a:latin typeface="Inter" pitchFamily="34" charset="0"/>
                <a:ea typeface="Inter" pitchFamily="34" charset="-122"/>
                <a:cs typeface="Inter" pitchFamily="34" charset="-120"/>
              </a:rPr>
              <a:t> – Helps filter blood and fight infections.</a:t>
            </a:r>
          </a:p>
          <a:p>
            <a:pPr marL="285750" indent="-285750">
              <a:lnSpc>
                <a:spcPts val="2850"/>
              </a:lnSpc>
              <a:buFont typeface="Arial" panose="020B0604020202020204" pitchFamily="34" charset="0"/>
              <a:buChar char="•"/>
            </a:pPr>
            <a:r>
              <a:rPr lang="en-US" sz="2000" b="1" kern="0" spc="-36" dirty="0">
                <a:solidFill>
                  <a:srgbClr val="272525"/>
                </a:solidFill>
                <a:latin typeface="Inter" pitchFamily="34" charset="0"/>
                <a:ea typeface="Inter" pitchFamily="34" charset="-122"/>
                <a:cs typeface="Inter" pitchFamily="34" charset="-120"/>
              </a:rPr>
              <a:t>Thymus</a:t>
            </a:r>
            <a:r>
              <a:rPr lang="en-US" sz="2000" kern="0" spc="-36" dirty="0">
                <a:solidFill>
                  <a:srgbClr val="272525"/>
                </a:solidFill>
                <a:latin typeface="Inter" pitchFamily="34" charset="0"/>
                <a:ea typeface="Inter" pitchFamily="34" charset="-122"/>
                <a:cs typeface="Inter" pitchFamily="34" charset="-120"/>
              </a:rPr>
              <a:t> – Produces T-cells for immune response.</a:t>
            </a:r>
          </a:p>
          <a:p>
            <a:pPr marL="285750" indent="-285750">
              <a:lnSpc>
                <a:spcPts val="2850"/>
              </a:lnSpc>
              <a:buFont typeface="Arial" panose="020B0604020202020204" pitchFamily="34" charset="0"/>
              <a:buChar char="•"/>
            </a:pPr>
            <a:r>
              <a:rPr lang="en-US" sz="2000" b="1" kern="0" spc="-36" dirty="0">
                <a:solidFill>
                  <a:srgbClr val="272525"/>
                </a:solidFill>
                <a:latin typeface="Inter" pitchFamily="34" charset="0"/>
                <a:ea typeface="Inter" pitchFamily="34" charset="-122"/>
                <a:cs typeface="Inter" pitchFamily="34" charset="-120"/>
              </a:rPr>
              <a:t>Tonsils &amp; Adenoids </a:t>
            </a:r>
            <a:r>
              <a:rPr lang="en-US" sz="2000" kern="0" spc="-36" dirty="0">
                <a:solidFill>
                  <a:srgbClr val="272525"/>
                </a:solidFill>
                <a:latin typeface="Inter" pitchFamily="34" charset="0"/>
                <a:ea typeface="Inter" pitchFamily="34" charset="-122"/>
                <a:cs typeface="Inter" pitchFamily="34" charset="-120"/>
              </a:rPr>
              <a:t>– Help trap pathogens from entering through the mouth and nose.</a:t>
            </a:r>
          </a:p>
          <a:p>
            <a:pPr marL="0" indent="0">
              <a:lnSpc>
                <a:spcPts val="2850"/>
              </a:lnSpc>
              <a:buNone/>
            </a:pPr>
            <a:endParaRPr lang="en-US" sz="2000" kern="0" spc="-36" dirty="0">
              <a:solidFill>
                <a:srgbClr val="272525"/>
              </a:solidFill>
              <a:latin typeface="Inter" pitchFamily="34" charset="0"/>
              <a:ea typeface="Inter" pitchFamily="34" charset="-122"/>
              <a:cs typeface="Inter" pitchFamily="34" charset="-120"/>
            </a:endParaRPr>
          </a:p>
          <a:p>
            <a:pPr marL="0" indent="0">
              <a:lnSpc>
                <a:spcPts val="2850"/>
              </a:lnSpc>
              <a:buNone/>
            </a:pPr>
            <a:r>
              <a:rPr lang="en-US" sz="2000" b="1" kern="0" spc="-36" dirty="0">
                <a:solidFill>
                  <a:srgbClr val="272525"/>
                </a:solidFill>
                <a:latin typeface="Inter" pitchFamily="34" charset="0"/>
                <a:ea typeface="Inter" pitchFamily="34" charset="-122"/>
                <a:cs typeface="Inter" pitchFamily="34" charset="-120"/>
              </a:rPr>
              <a:t>Functions:</a:t>
            </a:r>
          </a:p>
          <a:p>
            <a:pPr marL="285750" indent="-285750">
              <a:lnSpc>
                <a:spcPts val="2850"/>
              </a:lnSpc>
              <a:buFont typeface="Arial" panose="020B0604020202020204" pitchFamily="34" charset="0"/>
              <a:buChar char="•"/>
            </a:pPr>
            <a:r>
              <a:rPr lang="en-US" sz="2000" kern="0" spc="-36" dirty="0">
                <a:solidFill>
                  <a:srgbClr val="272525"/>
                </a:solidFill>
                <a:latin typeface="Inter" pitchFamily="34" charset="0"/>
                <a:ea typeface="Inter" pitchFamily="34" charset="-122"/>
                <a:cs typeface="Inter" pitchFamily="34" charset="-120"/>
              </a:rPr>
              <a:t>Removes excess fluid from tissues.</a:t>
            </a:r>
          </a:p>
          <a:p>
            <a:pPr marL="285750" indent="-285750">
              <a:lnSpc>
                <a:spcPts val="2850"/>
              </a:lnSpc>
              <a:buFont typeface="Arial" panose="020B0604020202020204" pitchFamily="34" charset="0"/>
              <a:buChar char="•"/>
            </a:pPr>
            <a:r>
              <a:rPr lang="en-US" sz="2000" kern="0" spc="-36" dirty="0">
                <a:solidFill>
                  <a:srgbClr val="272525"/>
                </a:solidFill>
                <a:latin typeface="Inter" pitchFamily="34" charset="0"/>
                <a:ea typeface="Inter" pitchFamily="34" charset="-122"/>
                <a:cs typeface="Inter" pitchFamily="34" charset="-120"/>
              </a:rPr>
              <a:t>Absorbs and transports fats from digestion.</a:t>
            </a:r>
          </a:p>
          <a:p>
            <a:pPr marL="285750" indent="-285750">
              <a:lnSpc>
                <a:spcPts val="2850"/>
              </a:lnSpc>
              <a:buFont typeface="Arial" panose="020B0604020202020204" pitchFamily="34" charset="0"/>
              <a:buChar char="•"/>
            </a:pPr>
            <a:r>
              <a:rPr lang="en-US" sz="2000" kern="0" spc="-36" dirty="0">
                <a:solidFill>
                  <a:srgbClr val="272525"/>
                </a:solidFill>
                <a:latin typeface="Inter" pitchFamily="34" charset="0"/>
                <a:ea typeface="Inter" pitchFamily="34" charset="-122"/>
                <a:cs typeface="Inter" pitchFamily="34" charset="-120"/>
              </a:rPr>
              <a:t>Defends the body against infections and diseases.</a:t>
            </a:r>
            <a:endParaRPr lang="en-US" sz="2000" dirty="0"/>
          </a:p>
        </p:txBody>
      </p:sp>
      <p:sp>
        <p:nvSpPr>
          <p:cNvPr id="5" name="Shape 2"/>
          <p:cNvSpPr/>
          <p:nvPr/>
        </p:nvSpPr>
        <p:spPr>
          <a:xfrm>
            <a:off x="6280190" y="5165050"/>
            <a:ext cx="362903" cy="362903"/>
          </a:xfrm>
          <a:prstGeom prst="roundRect">
            <a:avLst>
              <a:gd name="adj" fmla="val 25194296"/>
            </a:avLst>
          </a:prstGeom>
          <a:noFill/>
          <a:ln w="7620">
            <a:solidFill>
              <a:srgbClr val="FFFFFF"/>
            </a:solidFill>
            <a:prstDash val="solid"/>
          </a:ln>
        </p:spPr>
      </p:sp>
      <p:pic>
        <p:nvPicPr>
          <p:cNvPr id="7" name="Picture 6">
            <a:extLst>
              <a:ext uri="{FF2B5EF4-FFF2-40B4-BE49-F238E27FC236}">
                <a16:creationId xmlns:a16="http://schemas.microsoft.com/office/drawing/2014/main" id="{434A5A0E-1A80-818B-0FD6-ADAE10D28B7C}"/>
              </a:ext>
            </a:extLst>
          </p:cNvPr>
          <p:cNvPicPr>
            <a:picLocks noChangeAspect="1"/>
          </p:cNvPicPr>
          <p:nvPr/>
        </p:nvPicPr>
        <p:blipFill>
          <a:blip r:embed="rId4"/>
          <a:stretch>
            <a:fillRect/>
          </a:stretch>
        </p:blipFill>
        <p:spPr>
          <a:xfrm>
            <a:off x="12784667" y="7610251"/>
            <a:ext cx="1845733" cy="61934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302431"/>
            <a:ext cx="7329368" cy="779621"/>
          </a:xfrm>
          <a:prstGeom prst="rect">
            <a:avLst/>
          </a:prstGeom>
          <a:noFill/>
          <a:ln/>
        </p:spPr>
        <p:txBody>
          <a:bodyPr wrap="none" lIns="0" tIns="0" rIns="0" bIns="0" rtlCol="0" anchor="t"/>
          <a:lstStyle/>
          <a:p>
            <a:pPr marL="0" indent="0">
              <a:lnSpc>
                <a:spcPts val="6100"/>
              </a:lnSpc>
              <a:buNone/>
            </a:pPr>
            <a:r>
              <a:rPr lang="en-US" sz="4900" b="1" kern="0" spc="-98" dirty="0">
                <a:solidFill>
                  <a:srgbClr val="F95F88"/>
                </a:solidFill>
                <a:latin typeface="Petrona Bold" pitchFamily="34" charset="0"/>
                <a:ea typeface="Petrona Bold" pitchFamily="34" charset="-122"/>
                <a:cs typeface="Petrona Bold" pitchFamily="34" charset="-120"/>
              </a:rPr>
              <a:t>Blood Clotting Mechanism</a:t>
            </a:r>
            <a:endParaRPr lang="en-US" sz="4900" dirty="0"/>
          </a:p>
        </p:txBody>
      </p:sp>
      <p:sp>
        <p:nvSpPr>
          <p:cNvPr id="3" name="Text 1"/>
          <p:cNvSpPr/>
          <p:nvPr/>
        </p:nvSpPr>
        <p:spPr>
          <a:xfrm>
            <a:off x="203200" y="3082052"/>
            <a:ext cx="14257867" cy="5147548"/>
          </a:xfrm>
          <a:prstGeom prst="rect">
            <a:avLst/>
          </a:prstGeom>
          <a:noFill/>
          <a:ln/>
        </p:spPr>
        <p:txBody>
          <a:bodyPr wrap="square" lIns="0" tIns="0" rIns="0" bIns="0" rtlCol="0" anchor="t"/>
          <a:lstStyle/>
          <a:p>
            <a:pPr marL="0" indent="0">
              <a:lnSpc>
                <a:spcPts val="2850"/>
              </a:lnSpc>
              <a:buNone/>
            </a:pPr>
            <a:r>
              <a:rPr lang="en-US" kern="0" spc="-36" dirty="0">
                <a:solidFill>
                  <a:srgbClr val="272525"/>
                </a:solidFill>
                <a:latin typeface="Inter" pitchFamily="34" charset="0"/>
                <a:ea typeface="Inter" pitchFamily="34" charset="-122"/>
                <a:cs typeface="Inter" pitchFamily="34" charset="-120"/>
              </a:rPr>
              <a:t>A biological process that prevents excessive bleeding when a blood vessel is injured.</a:t>
            </a:r>
          </a:p>
          <a:p>
            <a:pPr marL="0" indent="0">
              <a:lnSpc>
                <a:spcPts val="2850"/>
              </a:lnSpc>
              <a:buNone/>
            </a:pPr>
            <a:endParaRPr lang="en-US" kern="0" spc="-36" dirty="0">
              <a:solidFill>
                <a:srgbClr val="272525"/>
              </a:solidFill>
              <a:latin typeface="Inter" pitchFamily="34" charset="0"/>
              <a:ea typeface="Inter" pitchFamily="34" charset="-122"/>
              <a:cs typeface="Inter" pitchFamily="34" charset="-120"/>
            </a:endParaRPr>
          </a:p>
          <a:p>
            <a:pPr marL="0" indent="0">
              <a:lnSpc>
                <a:spcPts val="2850"/>
              </a:lnSpc>
              <a:buNone/>
            </a:pPr>
            <a:r>
              <a:rPr lang="en-US" b="1" kern="0" spc="-36" dirty="0">
                <a:solidFill>
                  <a:srgbClr val="272525"/>
                </a:solidFill>
                <a:latin typeface="Inter" pitchFamily="34" charset="0"/>
                <a:ea typeface="Inter" pitchFamily="34" charset="-122"/>
                <a:cs typeface="Inter" pitchFamily="34" charset="-120"/>
              </a:rPr>
              <a:t>Key Steps:</a:t>
            </a:r>
          </a:p>
          <a:p>
            <a:pPr marL="342900" indent="-342900">
              <a:lnSpc>
                <a:spcPts val="2850"/>
              </a:lnSpc>
              <a:buFont typeface="Arial" panose="020B0604020202020204" pitchFamily="34" charset="0"/>
              <a:buChar char="•"/>
            </a:pPr>
            <a:r>
              <a:rPr lang="en-US" kern="0" spc="-36" dirty="0">
                <a:solidFill>
                  <a:srgbClr val="272525"/>
                </a:solidFill>
                <a:latin typeface="Inter" pitchFamily="34" charset="0"/>
                <a:ea typeface="Inter" pitchFamily="34" charset="-122"/>
                <a:cs typeface="Inter" pitchFamily="34" charset="-120"/>
              </a:rPr>
              <a:t>Vascular Spasm – Blood vessels constrict to reduce blood flow.</a:t>
            </a:r>
          </a:p>
          <a:p>
            <a:pPr marL="342900" indent="-342900">
              <a:lnSpc>
                <a:spcPts val="2850"/>
              </a:lnSpc>
              <a:buFont typeface="Arial" panose="020B0604020202020204" pitchFamily="34" charset="0"/>
              <a:buChar char="•"/>
            </a:pPr>
            <a:r>
              <a:rPr lang="en-US" kern="0" spc="-36" dirty="0">
                <a:solidFill>
                  <a:srgbClr val="272525"/>
                </a:solidFill>
                <a:latin typeface="Inter" pitchFamily="34" charset="0"/>
                <a:ea typeface="Inter" pitchFamily="34" charset="-122"/>
                <a:cs typeface="Inter" pitchFamily="34" charset="-120"/>
              </a:rPr>
              <a:t>Platelet Plug Formation – Platelets adhere to the site of injury and form a temporary plug.</a:t>
            </a:r>
          </a:p>
          <a:p>
            <a:pPr marL="342900" indent="-342900">
              <a:lnSpc>
                <a:spcPts val="2850"/>
              </a:lnSpc>
              <a:buFont typeface="Arial" panose="020B0604020202020204" pitchFamily="34" charset="0"/>
              <a:buChar char="•"/>
            </a:pPr>
            <a:r>
              <a:rPr lang="en-US" kern="0" spc="-36" dirty="0">
                <a:solidFill>
                  <a:srgbClr val="272525"/>
                </a:solidFill>
                <a:latin typeface="Inter" pitchFamily="34" charset="0"/>
                <a:ea typeface="Inter" pitchFamily="34" charset="-122"/>
                <a:cs typeface="Inter" pitchFamily="34" charset="-120"/>
              </a:rPr>
              <a:t>Coagulation (Clotting Cascade) – A series of reactions activate clotting factors leading to fibrin formation.</a:t>
            </a:r>
          </a:p>
          <a:p>
            <a:pPr marL="342900" indent="-342900">
              <a:lnSpc>
                <a:spcPts val="2850"/>
              </a:lnSpc>
              <a:buFont typeface="Arial" panose="020B0604020202020204" pitchFamily="34" charset="0"/>
              <a:buChar char="•"/>
            </a:pPr>
            <a:r>
              <a:rPr lang="en-US" kern="0" spc="-36" dirty="0">
                <a:solidFill>
                  <a:srgbClr val="272525"/>
                </a:solidFill>
                <a:latin typeface="Inter" pitchFamily="34" charset="0"/>
                <a:ea typeface="Inter" pitchFamily="34" charset="-122"/>
                <a:cs typeface="Inter" pitchFamily="34" charset="-120"/>
              </a:rPr>
              <a:t>Clot Retraction – The clot tightens, reducing the wound size.</a:t>
            </a:r>
          </a:p>
          <a:p>
            <a:pPr marL="342900" indent="-342900">
              <a:lnSpc>
                <a:spcPts val="2850"/>
              </a:lnSpc>
              <a:buFont typeface="Arial" panose="020B0604020202020204" pitchFamily="34" charset="0"/>
              <a:buChar char="•"/>
            </a:pPr>
            <a:r>
              <a:rPr lang="en-US" kern="0" spc="-36" dirty="0">
                <a:solidFill>
                  <a:srgbClr val="272525"/>
                </a:solidFill>
                <a:latin typeface="Inter" pitchFamily="34" charset="0"/>
                <a:ea typeface="Inter" pitchFamily="34" charset="-122"/>
                <a:cs typeface="Inter" pitchFamily="34" charset="-120"/>
              </a:rPr>
              <a:t>Fibrinolysis – The clot is gradually dissolved after healing.</a:t>
            </a:r>
          </a:p>
          <a:p>
            <a:pPr marL="0" indent="0">
              <a:lnSpc>
                <a:spcPts val="2850"/>
              </a:lnSpc>
              <a:buNone/>
            </a:pPr>
            <a:endParaRPr lang="en-US" kern="0" spc="-36" dirty="0">
              <a:solidFill>
                <a:srgbClr val="272525"/>
              </a:solidFill>
              <a:latin typeface="Inter" pitchFamily="34" charset="0"/>
              <a:ea typeface="Inter" pitchFamily="34" charset="-122"/>
              <a:cs typeface="Inter" pitchFamily="34" charset="-120"/>
            </a:endParaRPr>
          </a:p>
          <a:p>
            <a:pPr marL="0" indent="0">
              <a:lnSpc>
                <a:spcPts val="2850"/>
              </a:lnSpc>
              <a:buNone/>
            </a:pPr>
            <a:r>
              <a:rPr lang="en-US" b="1" kern="0" spc="-36" dirty="0">
                <a:solidFill>
                  <a:srgbClr val="272525"/>
                </a:solidFill>
                <a:latin typeface="Inter" pitchFamily="34" charset="0"/>
                <a:ea typeface="Inter" pitchFamily="34" charset="-122"/>
                <a:cs typeface="Inter" pitchFamily="34" charset="-120"/>
              </a:rPr>
              <a:t>Key Components:</a:t>
            </a:r>
          </a:p>
          <a:p>
            <a:pPr marL="342900" indent="-342900">
              <a:lnSpc>
                <a:spcPts val="2850"/>
              </a:lnSpc>
              <a:buFont typeface="Arial" panose="020B0604020202020204" pitchFamily="34" charset="0"/>
              <a:buChar char="•"/>
            </a:pPr>
            <a:r>
              <a:rPr lang="en-US" kern="0" spc="-36" dirty="0">
                <a:solidFill>
                  <a:srgbClr val="272525"/>
                </a:solidFill>
                <a:latin typeface="Inter" pitchFamily="34" charset="0"/>
                <a:ea typeface="Inter" pitchFamily="34" charset="-122"/>
                <a:cs typeface="Inter" pitchFamily="34" charset="-120"/>
              </a:rPr>
              <a:t>Platelets – Small cell fragments that initiate clotting.</a:t>
            </a:r>
          </a:p>
          <a:p>
            <a:pPr marL="342900" indent="-342900">
              <a:lnSpc>
                <a:spcPts val="2850"/>
              </a:lnSpc>
              <a:buFont typeface="Arial" panose="020B0604020202020204" pitchFamily="34" charset="0"/>
              <a:buChar char="•"/>
            </a:pPr>
            <a:r>
              <a:rPr lang="en-US" kern="0" spc="-36" dirty="0">
                <a:solidFill>
                  <a:srgbClr val="272525"/>
                </a:solidFill>
                <a:latin typeface="Inter" pitchFamily="34" charset="0"/>
                <a:ea typeface="Inter" pitchFamily="34" charset="-122"/>
                <a:cs typeface="Inter" pitchFamily="34" charset="-120"/>
              </a:rPr>
              <a:t>Clotting Factors – Proteins (e.g., fibrinogen, prothrombin) that regulate coagulation.</a:t>
            </a:r>
          </a:p>
          <a:p>
            <a:pPr marL="342900" indent="-342900">
              <a:lnSpc>
                <a:spcPts val="2850"/>
              </a:lnSpc>
              <a:buFont typeface="Arial" panose="020B0604020202020204" pitchFamily="34" charset="0"/>
              <a:buChar char="•"/>
            </a:pPr>
            <a:r>
              <a:rPr lang="en-US" kern="0" spc="-36" dirty="0">
                <a:solidFill>
                  <a:srgbClr val="272525"/>
                </a:solidFill>
                <a:latin typeface="Inter" pitchFamily="34" charset="0"/>
                <a:ea typeface="Inter" pitchFamily="34" charset="-122"/>
                <a:cs typeface="Inter" pitchFamily="34" charset="-120"/>
              </a:rPr>
              <a:t>Fibrin – A protein that forms a mesh to stabilize the clot.</a:t>
            </a:r>
            <a:endParaRPr lang="en-US" dirty="0"/>
          </a:p>
        </p:txBody>
      </p:sp>
      <p:pic>
        <p:nvPicPr>
          <p:cNvPr id="9" name="Picture 8">
            <a:extLst>
              <a:ext uri="{FF2B5EF4-FFF2-40B4-BE49-F238E27FC236}">
                <a16:creationId xmlns:a16="http://schemas.microsoft.com/office/drawing/2014/main" id="{C9A2D06B-B5D3-5310-47E8-3F510A79124B}"/>
              </a:ext>
            </a:extLst>
          </p:cNvPr>
          <p:cNvPicPr>
            <a:picLocks noChangeAspect="1"/>
          </p:cNvPicPr>
          <p:nvPr/>
        </p:nvPicPr>
        <p:blipFill>
          <a:blip r:embed="rId3"/>
          <a:stretch>
            <a:fillRect/>
          </a:stretch>
        </p:blipFill>
        <p:spPr>
          <a:xfrm>
            <a:off x="0" y="0"/>
            <a:ext cx="14630400" cy="2302431"/>
          </a:xfrm>
          <a:prstGeom prst="rect">
            <a:avLst/>
          </a:prstGeom>
        </p:spPr>
      </p:pic>
      <p:pic>
        <p:nvPicPr>
          <p:cNvPr id="11" name="Picture 10">
            <a:extLst>
              <a:ext uri="{FF2B5EF4-FFF2-40B4-BE49-F238E27FC236}">
                <a16:creationId xmlns:a16="http://schemas.microsoft.com/office/drawing/2014/main" id="{71036164-A8CC-F27E-1492-6AE2B9BBEBDB}"/>
              </a:ext>
            </a:extLst>
          </p:cNvPr>
          <p:cNvPicPr>
            <a:picLocks noChangeAspect="1"/>
          </p:cNvPicPr>
          <p:nvPr/>
        </p:nvPicPr>
        <p:blipFill>
          <a:blip r:embed="rId4"/>
          <a:stretch>
            <a:fillRect/>
          </a:stretch>
        </p:blipFill>
        <p:spPr>
          <a:xfrm>
            <a:off x="12782550" y="7610475"/>
            <a:ext cx="1847850" cy="6191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93790" y="309987"/>
            <a:ext cx="6649998" cy="779621"/>
          </a:xfrm>
          <a:prstGeom prst="rect">
            <a:avLst/>
          </a:prstGeom>
          <a:noFill/>
          <a:ln/>
        </p:spPr>
        <p:txBody>
          <a:bodyPr wrap="none" lIns="0" tIns="0" rIns="0" bIns="0" rtlCol="0" anchor="t"/>
          <a:lstStyle/>
          <a:p>
            <a:pPr marL="0" indent="0">
              <a:lnSpc>
                <a:spcPts val="6100"/>
              </a:lnSpc>
              <a:buNone/>
            </a:pPr>
            <a:r>
              <a:rPr lang="en-US" sz="4900" b="1" kern="0" spc="-98" dirty="0">
                <a:solidFill>
                  <a:srgbClr val="F95F88"/>
                </a:solidFill>
                <a:latin typeface="Petrona Bold" pitchFamily="34" charset="0"/>
                <a:ea typeface="Petrona Bold" pitchFamily="34" charset="-122"/>
                <a:cs typeface="Petrona Bold" pitchFamily="34" charset="-120"/>
              </a:rPr>
              <a:t>Cardiovascular Diseases</a:t>
            </a:r>
            <a:endParaRPr lang="en-US" sz="4900" dirty="0"/>
          </a:p>
        </p:txBody>
      </p:sp>
      <p:sp>
        <p:nvSpPr>
          <p:cNvPr id="4" name="Text 1"/>
          <p:cNvSpPr/>
          <p:nvPr/>
        </p:nvSpPr>
        <p:spPr>
          <a:xfrm>
            <a:off x="793790" y="1437792"/>
            <a:ext cx="7556421" cy="2632059"/>
          </a:xfrm>
          <a:prstGeom prst="rect">
            <a:avLst/>
          </a:prstGeom>
          <a:noFill/>
          <a:ln/>
        </p:spPr>
        <p:txBody>
          <a:bodyPr wrap="square" lIns="0" tIns="0" rIns="0" bIns="0" rtlCol="0" anchor="t"/>
          <a:lstStyle/>
          <a:p>
            <a:pPr marL="0" indent="0" algn="just">
              <a:lnSpc>
                <a:spcPts val="2850"/>
              </a:lnSpc>
              <a:buNone/>
            </a:pPr>
            <a:r>
              <a:rPr lang="en-US" sz="1750" kern="0" spc="-36" dirty="0">
                <a:solidFill>
                  <a:srgbClr val="272525"/>
                </a:solidFill>
                <a:latin typeface="Inter" pitchFamily="34" charset="0"/>
                <a:ea typeface="Inter" pitchFamily="34" charset="-122"/>
                <a:cs typeface="Inter" pitchFamily="34" charset="-120"/>
              </a:rPr>
              <a:t>Cardiovascular diseases are a leading health concern worldwide, affecting millions of people. Common conditions include hypertension, which increases blood pressure, and atherosclerosis, where arteries narrow due to plaque buildup. These can lead to severe complications such as heart attacks and strokes. Lifestyle choices, including diet, exercise, and stress management, significantly influence cardiovascular health.</a:t>
            </a:r>
            <a:endParaRPr lang="en-US" sz="1750" dirty="0"/>
          </a:p>
        </p:txBody>
      </p:sp>
      <p:sp>
        <p:nvSpPr>
          <p:cNvPr id="6" name="Text 3"/>
          <p:cNvSpPr/>
          <p:nvPr/>
        </p:nvSpPr>
        <p:spPr>
          <a:xfrm>
            <a:off x="972503" y="4412218"/>
            <a:ext cx="152757" cy="374213"/>
          </a:xfrm>
          <a:prstGeom prst="rect">
            <a:avLst/>
          </a:prstGeom>
          <a:noFill/>
          <a:ln/>
        </p:spPr>
        <p:txBody>
          <a:bodyPr wrap="none" lIns="0" tIns="0" rIns="0" bIns="0" rtlCol="0" anchor="t"/>
          <a:lstStyle/>
          <a:p>
            <a:pPr marL="0" indent="0" algn="ctr">
              <a:lnSpc>
                <a:spcPts val="2900"/>
              </a:lnSpc>
              <a:buNone/>
            </a:pPr>
            <a:r>
              <a:rPr lang="en-US" sz="2900" b="1" kern="0" spc="-59" dirty="0">
                <a:solidFill>
                  <a:srgbClr val="272525"/>
                </a:solidFill>
                <a:latin typeface="Petrona Bold" pitchFamily="34" charset="0"/>
                <a:ea typeface="Petrona Bold" pitchFamily="34" charset="-122"/>
                <a:cs typeface="Petrona Bold" pitchFamily="34" charset="-120"/>
              </a:rPr>
              <a:t>1</a:t>
            </a:r>
            <a:endParaRPr lang="en-US" sz="2900" dirty="0"/>
          </a:p>
        </p:txBody>
      </p:sp>
      <p:sp>
        <p:nvSpPr>
          <p:cNvPr id="7" name="Text 4"/>
          <p:cNvSpPr/>
          <p:nvPr/>
        </p:nvSpPr>
        <p:spPr>
          <a:xfrm>
            <a:off x="1530906" y="4344233"/>
            <a:ext cx="3118842" cy="389930"/>
          </a:xfrm>
          <a:prstGeom prst="rect">
            <a:avLst/>
          </a:prstGeom>
          <a:noFill/>
          <a:ln/>
        </p:spPr>
        <p:txBody>
          <a:bodyPr wrap="none" lIns="0" tIns="0" rIns="0" bIns="0" rtlCol="0" anchor="t"/>
          <a:lstStyle/>
          <a:p>
            <a:pPr marL="0" indent="0">
              <a:lnSpc>
                <a:spcPts val="3050"/>
              </a:lnSpc>
              <a:buNone/>
            </a:pPr>
            <a:r>
              <a:rPr lang="en-US" sz="2450" b="1" kern="0" spc="-49" dirty="0">
                <a:solidFill>
                  <a:srgbClr val="272525"/>
                </a:solidFill>
                <a:latin typeface="Petrona Bold" pitchFamily="34" charset="0"/>
                <a:ea typeface="Petrona Bold" pitchFamily="34" charset="-122"/>
                <a:cs typeface="Petrona Bold" pitchFamily="34" charset="-120"/>
              </a:rPr>
              <a:t>Hypertension</a:t>
            </a:r>
            <a:endParaRPr lang="en-US" sz="2450" dirty="0"/>
          </a:p>
        </p:txBody>
      </p:sp>
      <p:sp>
        <p:nvSpPr>
          <p:cNvPr id="8" name="Text 5"/>
          <p:cNvSpPr/>
          <p:nvPr/>
        </p:nvSpPr>
        <p:spPr>
          <a:xfrm>
            <a:off x="1240095" y="4870252"/>
            <a:ext cx="6819305" cy="362903"/>
          </a:xfrm>
          <a:prstGeom prst="rect">
            <a:avLst/>
          </a:prstGeom>
          <a:noFill/>
          <a:ln/>
        </p:spPr>
        <p:txBody>
          <a:bodyPr wrap="none" lIns="0" tIns="0" rIns="0" bIns="0" rtlCol="0" anchor="t"/>
          <a:lstStyle/>
          <a:p>
            <a:pPr marL="0" indent="0">
              <a:lnSpc>
                <a:spcPts val="2850"/>
              </a:lnSpc>
              <a:buNone/>
            </a:pPr>
            <a:r>
              <a:rPr lang="en-US" sz="1750" kern="0" spc="-36" dirty="0">
                <a:solidFill>
                  <a:srgbClr val="272525"/>
                </a:solidFill>
                <a:latin typeface="Inter" pitchFamily="34" charset="0"/>
                <a:ea typeface="Inter" pitchFamily="34" charset="-122"/>
                <a:cs typeface="Inter" pitchFamily="34" charset="-120"/>
              </a:rPr>
              <a:t>High blood pressure damages arteries.</a:t>
            </a:r>
            <a:endParaRPr lang="en-US" sz="1750" dirty="0"/>
          </a:p>
        </p:txBody>
      </p:sp>
      <p:sp>
        <p:nvSpPr>
          <p:cNvPr id="10" name="Text 7"/>
          <p:cNvSpPr/>
          <p:nvPr/>
        </p:nvSpPr>
        <p:spPr>
          <a:xfrm>
            <a:off x="946547" y="5783104"/>
            <a:ext cx="204787" cy="374213"/>
          </a:xfrm>
          <a:prstGeom prst="rect">
            <a:avLst/>
          </a:prstGeom>
          <a:noFill/>
          <a:ln/>
        </p:spPr>
        <p:txBody>
          <a:bodyPr wrap="none" lIns="0" tIns="0" rIns="0" bIns="0" rtlCol="0" anchor="t"/>
          <a:lstStyle/>
          <a:p>
            <a:pPr marL="0" indent="0" algn="ctr">
              <a:lnSpc>
                <a:spcPts val="2900"/>
              </a:lnSpc>
              <a:buNone/>
            </a:pPr>
            <a:r>
              <a:rPr lang="en-US" sz="2900" b="1" kern="0" spc="-59" dirty="0">
                <a:solidFill>
                  <a:srgbClr val="272525"/>
                </a:solidFill>
                <a:latin typeface="Petrona Bold" pitchFamily="34" charset="0"/>
                <a:ea typeface="Petrona Bold" pitchFamily="34" charset="-122"/>
                <a:cs typeface="Petrona Bold" pitchFamily="34" charset="-120"/>
              </a:rPr>
              <a:t>2</a:t>
            </a:r>
            <a:endParaRPr lang="en-US" sz="2900" dirty="0"/>
          </a:p>
        </p:txBody>
      </p:sp>
      <p:sp>
        <p:nvSpPr>
          <p:cNvPr id="11" name="Text 8"/>
          <p:cNvSpPr/>
          <p:nvPr/>
        </p:nvSpPr>
        <p:spPr>
          <a:xfrm>
            <a:off x="1530906" y="5715119"/>
            <a:ext cx="3118842" cy="389930"/>
          </a:xfrm>
          <a:prstGeom prst="rect">
            <a:avLst/>
          </a:prstGeom>
          <a:noFill/>
          <a:ln/>
        </p:spPr>
        <p:txBody>
          <a:bodyPr wrap="none" lIns="0" tIns="0" rIns="0" bIns="0" rtlCol="0" anchor="t"/>
          <a:lstStyle/>
          <a:p>
            <a:pPr marL="0" indent="0">
              <a:lnSpc>
                <a:spcPts val="3050"/>
              </a:lnSpc>
              <a:buNone/>
            </a:pPr>
            <a:r>
              <a:rPr lang="en-US" sz="2450" b="1" kern="0" spc="-49" dirty="0">
                <a:solidFill>
                  <a:srgbClr val="272525"/>
                </a:solidFill>
                <a:latin typeface="Petrona Bold" pitchFamily="34" charset="0"/>
                <a:ea typeface="Petrona Bold" pitchFamily="34" charset="-122"/>
                <a:cs typeface="Petrona Bold" pitchFamily="34" charset="-120"/>
              </a:rPr>
              <a:t>Atherosclerosis</a:t>
            </a:r>
            <a:endParaRPr lang="en-US" sz="2450" dirty="0"/>
          </a:p>
        </p:txBody>
      </p:sp>
      <p:sp>
        <p:nvSpPr>
          <p:cNvPr id="12" name="Text 9"/>
          <p:cNvSpPr/>
          <p:nvPr/>
        </p:nvSpPr>
        <p:spPr>
          <a:xfrm>
            <a:off x="1238736" y="6219557"/>
            <a:ext cx="7377998" cy="1634779"/>
          </a:xfrm>
          <a:prstGeom prst="rect">
            <a:avLst/>
          </a:prstGeom>
          <a:noFill/>
          <a:ln/>
        </p:spPr>
        <p:txBody>
          <a:bodyPr wrap="none" lIns="0" tIns="0" rIns="0" bIns="0" rtlCol="0" anchor="t"/>
          <a:lstStyle/>
          <a:p>
            <a:pPr marL="0" indent="0">
              <a:lnSpc>
                <a:spcPts val="2850"/>
              </a:lnSpc>
              <a:buNone/>
            </a:pPr>
            <a:r>
              <a:rPr lang="en-US" sz="1750" kern="0" spc="-36" dirty="0">
                <a:solidFill>
                  <a:srgbClr val="272525"/>
                </a:solidFill>
                <a:latin typeface="Inter" pitchFamily="34" charset="0"/>
                <a:ea typeface="Inter" pitchFamily="34" charset="-122"/>
                <a:cs typeface="Inter" pitchFamily="34" charset="-120"/>
              </a:rPr>
              <a:t>Plaque (Fatty) buildup in arteries restricts blood flow, increasing the risk of </a:t>
            </a:r>
          </a:p>
          <a:p>
            <a:pPr marL="0" indent="0">
              <a:lnSpc>
                <a:spcPts val="2850"/>
              </a:lnSpc>
              <a:buNone/>
            </a:pPr>
            <a:r>
              <a:rPr lang="en-US" sz="1750" kern="0" spc="-36" dirty="0">
                <a:solidFill>
                  <a:srgbClr val="272525"/>
                </a:solidFill>
                <a:latin typeface="Inter" pitchFamily="34" charset="0"/>
                <a:ea typeface="Inter" pitchFamily="34" charset="-122"/>
                <a:cs typeface="Inter" pitchFamily="34" charset="-120"/>
              </a:rPr>
              <a:t>disease.</a:t>
            </a:r>
            <a:endParaRPr lang="en-US" sz="1750" dirty="0"/>
          </a:p>
        </p:txBody>
      </p:sp>
      <p:pic>
        <p:nvPicPr>
          <p:cNvPr id="16" name="Picture 15">
            <a:extLst>
              <a:ext uri="{FF2B5EF4-FFF2-40B4-BE49-F238E27FC236}">
                <a16:creationId xmlns:a16="http://schemas.microsoft.com/office/drawing/2014/main" id="{A6118337-EB4C-10DA-6797-F724788AD478}"/>
              </a:ext>
            </a:extLst>
          </p:cNvPr>
          <p:cNvPicPr>
            <a:picLocks noChangeAspect="1"/>
          </p:cNvPicPr>
          <p:nvPr/>
        </p:nvPicPr>
        <p:blipFill>
          <a:blip r:embed="rId3"/>
          <a:stretch>
            <a:fillRect/>
          </a:stretch>
        </p:blipFill>
        <p:spPr>
          <a:xfrm>
            <a:off x="8908904" y="-1"/>
            <a:ext cx="5721496" cy="81110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3" name="Text 0"/>
          <p:cNvSpPr/>
          <p:nvPr/>
        </p:nvSpPr>
        <p:spPr>
          <a:xfrm>
            <a:off x="793790" y="518815"/>
            <a:ext cx="6902053" cy="779621"/>
          </a:xfrm>
          <a:prstGeom prst="rect">
            <a:avLst/>
          </a:prstGeom>
          <a:noFill/>
          <a:ln/>
        </p:spPr>
        <p:txBody>
          <a:bodyPr wrap="none" lIns="0" tIns="0" rIns="0" bIns="0" rtlCol="0" anchor="t"/>
          <a:lstStyle/>
          <a:p>
            <a:pPr marL="0" indent="0">
              <a:lnSpc>
                <a:spcPts val="6100"/>
              </a:lnSpc>
              <a:buNone/>
            </a:pPr>
            <a:r>
              <a:rPr lang="en-US" sz="4900" b="1" kern="0" spc="-98" dirty="0">
                <a:solidFill>
                  <a:srgbClr val="F95F88"/>
                </a:solidFill>
                <a:latin typeface="Petrona Bold" pitchFamily="34" charset="0"/>
                <a:ea typeface="Petrona Bold" pitchFamily="34" charset="-122"/>
                <a:cs typeface="Petrona Bold" pitchFamily="34" charset="-120"/>
              </a:rPr>
              <a:t>Hematopoietic Disorders</a:t>
            </a:r>
            <a:endParaRPr lang="en-US" sz="4900" dirty="0"/>
          </a:p>
        </p:txBody>
      </p:sp>
      <p:sp>
        <p:nvSpPr>
          <p:cNvPr id="4" name="Text 1"/>
          <p:cNvSpPr/>
          <p:nvPr/>
        </p:nvSpPr>
        <p:spPr>
          <a:xfrm>
            <a:off x="713580" y="1646277"/>
            <a:ext cx="8831473" cy="2544066"/>
          </a:xfrm>
          <a:prstGeom prst="rect">
            <a:avLst/>
          </a:prstGeom>
          <a:noFill/>
          <a:ln/>
        </p:spPr>
        <p:txBody>
          <a:bodyPr wrap="square" lIns="0" tIns="0" rIns="0" bIns="0" rtlCol="0" anchor="t"/>
          <a:lstStyle/>
          <a:p>
            <a:pPr marL="0" indent="0" algn="just">
              <a:lnSpc>
                <a:spcPts val="2850"/>
              </a:lnSpc>
              <a:buNone/>
            </a:pPr>
            <a:r>
              <a:rPr lang="en-US" sz="1750" kern="0" spc="-36" dirty="0">
                <a:solidFill>
                  <a:srgbClr val="272525"/>
                </a:solidFill>
                <a:latin typeface="Inter" pitchFamily="34" charset="0"/>
                <a:ea typeface="Inter" pitchFamily="34" charset="-122"/>
                <a:cs typeface="Inter" pitchFamily="34" charset="-120"/>
              </a:rPr>
              <a:t>Hematopoietic disorders affect blood cell production and can lead to conditions like anemia, leukemia, and bone marrow failure. These disorders impact red blood cells, white blood cells, or platelets, affecting oxygen transport, immunity, and clotting. Symptoms vary depending on the disorder and may include fatigue, infections, or bleeding. Treatment options depend on the diagnosis and severity.</a:t>
            </a:r>
            <a:endParaRPr lang="en-US" sz="1750" dirty="0"/>
          </a:p>
        </p:txBody>
      </p:sp>
      <p:sp>
        <p:nvSpPr>
          <p:cNvPr id="6" name="Text 3"/>
          <p:cNvSpPr/>
          <p:nvPr/>
        </p:nvSpPr>
        <p:spPr>
          <a:xfrm>
            <a:off x="1028224" y="4109799"/>
            <a:ext cx="3118842" cy="389930"/>
          </a:xfrm>
          <a:prstGeom prst="rect">
            <a:avLst/>
          </a:prstGeom>
          <a:noFill/>
          <a:ln/>
        </p:spPr>
        <p:txBody>
          <a:bodyPr wrap="none" lIns="0" tIns="0" rIns="0" bIns="0" rtlCol="0" anchor="t"/>
          <a:lstStyle/>
          <a:p>
            <a:pPr marL="0" indent="0">
              <a:lnSpc>
                <a:spcPts val="3050"/>
              </a:lnSpc>
              <a:buNone/>
            </a:pPr>
            <a:r>
              <a:rPr lang="en-US" sz="2450" b="1" kern="0" spc="-49" dirty="0">
                <a:solidFill>
                  <a:srgbClr val="272525"/>
                </a:solidFill>
                <a:latin typeface="Petrona Bold" pitchFamily="34" charset="0"/>
                <a:ea typeface="Petrona Bold" pitchFamily="34" charset="-122"/>
                <a:cs typeface="Petrona Bold" pitchFamily="34" charset="-120"/>
              </a:rPr>
              <a:t>Anemia</a:t>
            </a:r>
            <a:endParaRPr lang="en-US" sz="2450" dirty="0"/>
          </a:p>
        </p:txBody>
      </p:sp>
      <p:sp>
        <p:nvSpPr>
          <p:cNvPr id="7" name="Text 4"/>
          <p:cNvSpPr/>
          <p:nvPr/>
        </p:nvSpPr>
        <p:spPr>
          <a:xfrm>
            <a:off x="1028224" y="4635818"/>
            <a:ext cx="7087553" cy="362903"/>
          </a:xfrm>
          <a:prstGeom prst="rect">
            <a:avLst/>
          </a:prstGeom>
          <a:noFill/>
          <a:ln/>
        </p:spPr>
        <p:txBody>
          <a:bodyPr wrap="none" lIns="0" tIns="0" rIns="0" bIns="0" rtlCol="0" anchor="t"/>
          <a:lstStyle/>
          <a:p>
            <a:pPr marL="0" indent="0">
              <a:lnSpc>
                <a:spcPts val="2850"/>
              </a:lnSpc>
              <a:buNone/>
            </a:pPr>
            <a:r>
              <a:rPr lang="en-US" sz="1750" kern="0" spc="-36" dirty="0">
                <a:solidFill>
                  <a:srgbClr val="272525"/>
                </a:solidFill>
                <a:latin typeface="Inter" pitchFamily="34" charset="0"/>
                <a:ea typeface="Inter" pitchFamily="34" charset="-122"/>
                <a:cs typeface="Inter" pitchFamily="34" charset="-120"/>
              </a:rPr>
              <a:t>Low red blood cell count causes fatigue.</a:t>
            </a:r>
            <a:endParaRPr lang="en-US" sz="1750" dirty="0"/>
          </a:p>
        </p:txBody>
      </p:sp>
      <p:sp>
        <p:nvSpPr>
          <p:cNvPr id="9" name="Text 6"/>
          <p:cNvSpPr/>
          <p:nvPr/>
        </p:nvSpPr>
        <p:spPr>
          <a:xfrm>
            <a:off x="1028224" y="5694402"/>
            <a:ext cx="3118842" cy="389930"/>
          </a:xfrm>
          <a:prstGeom prst="rect">
            <a:avLst/>
          </a:prstGeom>
          <a:noFill/>
          <a:ln/>
        </p:spPr>
        <p:txBody>
          <a:bodyPr wrap="none" lIns="0" tIns="0" rIns="0" bIns="0" rtlCol="0" anchor="t"/>
          <a:lstStyle/>
          <a:p>
            <a:pPr marL="0" indent="0">
              <a:lnSpc>
                <a:spcPts val="3050"/>
              </a:lnSpc>
              <a:buNone/>
            </a:pPr>
            <a:r>
              <a:rPr lang="en-US" sz="2450" b="1" kern="0" spc="-49" dirty="0">
                <a:solidFill>
                  <a:srgbClr val="272525"/>
                </a:solidFill>
                <a:latin typeface="Petrona Bold" pitchFamily="34" charset="0"/>
                <a:ea typeface="Petrona Bold" pitchFamily="34" charset="-122"/>
                <a:cs typeface="Petrona Bold" pitchFamily="34" charset="-120"/>
              </a:rPr>
              <a:t>Leukemia</a:t>
            </a:r>
            <a:endParaRPr lang="en-US" sz="2450" dirty="0"/>
          </a:p>
        </p:txBody>
      </p:sp>
      <p:sp>
        <p:nvSpPr>
          <p:cNvPr id="10" name="Text 7"/>
          <p:cNvSpPr/>
          <p:nvPr/>
        </p:nvSpPr>
        <p:spPr>
          <a:xfrm>
            <a:off x="1028224" y="6220420"/>
            <a:ext cx="7087553" cy="362903"/>
          </a:xfrm>
          <a:prstGeom prst="rect">
            <a:avLst/>
          </a:prstGeom>
          <a:noFill/>
          <a:ln/>
        </p:spPr>
        <p:txBody>
          <a:bodyPr wrap="none" lIns="0" tIns="0" rIns="0" bIns="0" rtlCol="0" anchor="t"/>
          <a:lstStyle/>
          <a:p>
            <a:pPr marL="0" indent="0">
              <a:lnSpc>
                <a:spcPts val="2850"/>
              </a:lnSpc>
              <a:buNone/>
            </a:pPr>
            <a:r>
              <a:rPr lang="en-US" sz="1750" kern="0" spc="-36" dirty="0">
                <a:solidFill>
                  <a:srgbClr val="272525"/>
                </a:solidFill>
                <a:latin typeface="Inter" pitchFamily="34" charset="0"/>
                <a:ea typeface="Inter" pitchFamily="34" charset="-122"/>
                <a:cs typeface="Inter" pitchFamily="34" charset="-120"/>
              </a:rPr>
              <a:t>Cancer of blood-forming tissues affects white blood cells.</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 0"/>
          <p:cNvSpPr/>
          <p:nvPr/>
        </p:nvSpPr>
        <p:spPr>
          <a:xfrm>
            <a:off x="793790" y="919984"/>
            <a:ext cx="7288173" cy="779621"/>
          </a:xfrm>
          <a:prstGeom prst="rect">
            <a:avLst/>
          </a:prstGeom>
          <a:noFill/>
          <a:ln/>
        </p:spPr>
        <p:txBody>
          <a:bodyPr wrap="none" lIns="0" tIns="0" rIns="0" bIns="0" rtlCol="0" anchor="t"/>
          <a:lstStyle/>
          <a:p>
            <a:pPr marL="0" indent="0">
              <a:lnSpc>
                <a:spcPts val="6100"/>
              </a:lnSpc>
              <a:buNone/>
            </a:pPr>
            <a:r>
              <a:rPr lang="en-US" sz="4900" b="1" kern="0" spc="-98" dirty="0">
                <a:solidFill>
                  <a:srgbClr val="F95F88"/>
                </a:solidFill>
                <a:latin typeface="Petrona Bold" pitchFamily="34" charset="0"/>
                <a:ea typeface="Petrona Bold" pitchFamily="34" charset="-122"/>
                <a:cs typeface="Petrona Bold" pitchFamily="34" charset="-120"/>
              </a:rPr>
              <a:t>Immune System Disorders</a:t>
            </a:r>
            <a:endParaRPr lang="en-US" sz="4900" dirty="0"/>
          </a:p>
        </p:txBody>
      </p:sp>
      <p:sp>
        <p:nvSpPr>
          <p:cNvPr id="4" name="Text 1"/>
          <p:cNvSpPr/>
          <p:nvPr/>
        </p:nvSpPr>
        <p:spPr>
          <a:xfrm>
            <a:off x="793790" y="2196758"/>
            <a:ext cx="7556421" cy="2784697"/>
          </a:xfrm>
          <a:prstGeom prst="rect">
            <a:avLst/>
          </a:prstGeom>
          <a:noFill/>
          <a:ln/>
        </p:spPr>
        <p:txBody>
          <a:bodyPr wrap="square" lIns="0" tIns="0" rIns="0" bIns="0" rtlCol="0" anchor="t"/>
          <a:lstStyle/>
          <a:p>
            <a:pPr marL="0" indent="0" algn="just">
              <a:lnSpc>
                <a:spcPts val="2850"/>
              </a:lnSpc>
              <a:buNone/>
            </a:pPr>
            <a:r>
              <a:rPr lang="en-US" sz="1750" kern="0" spc="-36" dirty="0">
                <a:solidFill>
                  <a:srgbClr val="272525"/>
                </a:solidFill>
                <a:latin typeface="Inter" pitchFamily="34" charset="0"/>
                <a:ea typeface="Inter" pitchFamily="34" charset="-122"/>
                <a:cs typeface="Inter" pitchFamily="34" charset="-120"/>
              </a:rPr>
              <a:t>Immune system disorders disrupt normal function, leading to various health problems. Autoimmune diseases cause the immune system to attack healthy tissues, while immunodeficiency weakens the body's ability to fight infections. These disorders can affect blood and cardiovascular health, increasing the risk of inflammation, infections, and organ damage. Treatment depends on the specific condition and severity.</a:t>
            </a:r>
            <a:endParaRPr lang="en-US" sz="1750" dirty="0"/>
          </a:p>
        </p:txBody>
      </p:sp>
      <p:sp>
        <p:nvSpPr>
          <p:cNvPr id="6" name="Text 2"/>
          <p:cNvSpPr/>
          <p:nvPr/>
        </p:nvSpPr>
        <p:spPr>
          <a:xfrm>
            <a:off x="793790" y="5117544"/>
            <a:ext cx="3118842" cy="389930"/>
          </a:xfrm>
          <a:prstGeom prst="rect">
            <a:avLst/>
          </a:prstGeom>
          <a:noFill/>
          <a:ln/>
        </p:spPr>
        <p:txBody>
          <a:bodyPr wrap="none" lIns="0" tIns="0" rIns="0" bIns="0" rtlCol="0" anchor="t"/>
          <a:lstStyle/>
          <a:p>
            <a:pPr marL="0" indent="0" algn="l">
              <a:lnSpc>
                <a:spcPts val="3050"/>
              </a:lnSpc>
              <a:buNone/>
            </a:pPr>
            <a:r>
              <a:rPr lang="en-US" sz="2450" b="1" kern="0" spc="-49" dirty="0">
                <a:solidFill>
                  <a:srgbClr val="272525"/>
                </a:solidFill>
                <a:latin typeface="Petrona Bold" pitchFamily="34" charset="0"/>
                <a:ea typeface="Petrona Bold" pitchFamily="34" charset="-122"/>
                <a:cs typeface="Petrona Bold" pitchFamily="34" charset="-120"/>
              </a:rPr>
              <a:t>Autoimmunity</a:t>
            </a:r>
            <a:endParaRPr lang="en-US" sz="2450" dirty="0"/>
          </a:p>
        </p:txBody>
      </p:sp>
      <p:sp>
        <p:nvSpPr>
          <p:cNvPr id="7" name="Text 3"/>
          <p:cNvSpPr/>
          <p:nvPr/>
        </p:nvSpPr>
        <p:spPr>
          <a:xfrm>
            <a:off x="793790" y="5643563"/>
            <a:ext cx="3608070" cy="725805"/>
          </a:xfrm>
          <a:prstGeom prst="rect">
            <a:avLst/>
          </a:prstGeom>
          <a:noFill/>
          <a:ln/>
        </p:spPr>
        <p:txBody>
          <a:bodyPr wrap="square" lIns="0" tIns="0" rIns="0" bIns="0" rtlCol="0" anchor="t"/>
          <a:lstStyle/>
          <a:p>
            <a:pPr marL="0" indent="0" algn="l">
              <a:lnSpc>
                <a:spcPts val="2850"/>
              </a:lnSpc>
              <a:buNone/>
            </a:pPr>
            <a:r>
              <a:rPr lang="en-US" sz="1750" kern="0" spc="-36" dirty="0">
                <a:solidFill>
                  <a:srgbClr val="272525"/>
                </a:solidFill>
                <a:latin typeface="Inter" pitchFamily="34" charset="0"/>
                <a:ea typeface="Inter" pitchFamily="34" charset="-122"/>
                <a:cs typeface="Inter" pitchFamily="34" charset="-120"/>
              </a:rPr>
              <a:t>Immune system attacks healthy cells.</a:t>
            </a:r>
            <a:endParaRPr lang="en-US" sz="1750" dirty="0"/>
          </a:p>
        </p:txBody>
      </p:sp>
      <p:sp>
        <p:nvSpPr>
          <p:cNvPr id="9" name="Text 4"/>
          <p:cNvSpPr/>
          <p:nvPr/>
        </p:nvSpPr>
        <p:spPr>
          <a:xfrm>
            <a:off x="4742021" y="5117544"/>
            <a:ext cx="3118842" cy="389930"/>
          </a:xfrm>
          <a:prstGeom prst="rect">
            <a:avLst/>
          </a:prstGeom>
          <a:noFill/>
          <a:ln/>
        </p:spPr>
        <p:txBody>
          <a:bodyPr wrap="none" lIns="0" tIns="0" rIns="0" bIns="0" rtlCol="0" anchor="t"/>
          <a:lstStyle/>
          <a:p>
            <a:pPr marL="0" indent="0" algn="l">
              <a:lnSpc>
                <a:spcPts val="3050"/>
              </a:lnSpc>
              <a:buNone/>
            </a:pPr>
            <a:r>
              <a:rPr lang="en-US" sz="2450" b="1" kern="0" spc="-49" dirty="0">
                <a:solidFill>
                  <a:srgbClr val="272525"/>
                </a:solidFill>
                <a:latin typeface="Petrona Bold" pitchFamily="34" charset="0"/>
                <a:ea typeface="Petrona Bold" pitchFamily="34" charset="-122"/>
                <a:cs typeface="Petrona Bold" pitchFamily="34" charset="-120"/>
              </a:rPr>
              <a:t>Immunodeficiency</a:t>
            </a:r>
            <a:endParaRPr lang="en-US" sz="2450" dirty="0"/>
          </a:p>
        </p:txBody>
      </p:sp>
      <p:sp>
        <p:nvSpPr>
          <p:cNvPr id="10" name="Text 5"/>
          <p:cNvSpPr/>
          <p:nvPr/>
        </p:nvSpPr>
        <p:spPr>
          <a:xfrm>
            <a:off x="4742021" y="5643563"/>
            <a:ext cx="3608189" cy="362903"/>
          </a:xfrm>
          <a:prstGeom prst="rect">
            <a:avLst/>
          </a:prstGeom>
          <a:noFill/>
          <a:ln/>
        </p:spPr>
        <p:txBody>
          <a:bodyPr wrap="none" lIns="0" tIns="0" rIns="0" bIns="0" rtlCol="0" anchor="t"/>
          <a:lstStyle/>
          <a:p>
            <a:pPr marL="0" indent="0" algn="l">
              <a:lnSpc>
                <a:spcPts val="2850"/>
              </a:lnSpc>
              <a:buNone/>
            </a:pPr>
            <a:r>
              <a:rPr lang="en-US" sz="1750" kern="0" spc="-36" dirty="0">
                <a:solidFill>
                  <a:srgbClr val="272525"/>
                </a:solidFill>
                <a:latin typeface="Inter" pitchFamily="34" charset="0"/>
                <a:ea typeface="Inter" pitchFamily="34" charset="-122"/>
                <a:cs typeface="Inter" pitchFamily="34" charset="-120"/>
              </a:rPr>
              <a:t>Reduced ability to fight infections.</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226548" y="0"/>
            <a:ext cx="4403852" cy="82296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3" name="Text 0"/>
          <p:cNvSpPr/>
          <p:nvPr/>
        </p:nvSpPr>
        <p:spPr>
          <a:xfrm>
            <a:off x="304800" y="902248"/>
            <a:ext cx="9978189" cy="1559243"/>
          </a:xfrm>
          <a:prstGeom prst="rect">
            <a:avLst/>
          </a:prstGeom>
          <a:noFill/>
          <a:ln/>
        </p:spPr>
        <p:txBody>
          <a:bodyPr wrap="square" lIns="0" tIns="0" rIns="0" bIns="0" rtlCol="0" anchor="t"/>
          <a:lstStyle/>
          <a:p>
            <a:pPr marL="0" indent="0">
              <a:lnSpc>
                <a:spcPts val="6100"/>
              </a:lnSpc>
              <a:buNone/>
            </a:pPr>
            <a:r>
              <a:rPr lang="en-US" sz="4900" b="1" kern="0" spc="-98" dirty="0">
                <a:solidFill>
                  <a:srgbClr val="F95F88"/>
                </a:solidFill>
                <a:latin typeface="Petrona Bold" pitchFamily="34" charset="0"/>
                <a:ea typeface="Petrona Bold" pitchFamily="34" charset="-122"/>
                <a:cs typeface="Petrona Bold" pitchFamily="34" charset="-120"/>
              </a:rPr>
              <a:t>Cardiovascular Adaptations in Exercise</a:t>
            </a:r>
            <a:endParaRPr lang="en-US" sz="4900" dirty="0"/>
          </a:p>
        </p:txBody>
      </p:sp>
      <p:sp>
        <p:nvSpPr>
          <p:cNvPr id="4" name="Text 1"/>
          <p:cNvSpPr/>
          <p:nvPr/>
        </p:nvSpPr>
        <p:spPr>
          <a:xfrm>
            <a:off x="304800" y="1946821"/>
            <a:ext cx="10090484" cy="2130878"/>
          </a:xfrm>
          <a:prstGeom prst="rect">
            <a:avLst/>
          </a:prstGeom>
          <a:noFill/>
          <a:ln/>
        </p:spPr>
        <p:txBody>
          <a:bodyPr wrap="square" lIns="0" tIns="0" rIns="0" bIns="0" rtlCol="0" anchor="t"/>
          <a:lstStyle/>
          <a:p>
            <a:pPr marL="0" indent="0" algn="just">
              <a:lnSpc>
                <a:spcPts val="2850"/>
              </a:lnSpc>
              <a:buNone/>
            </a:pPr>
            <a:r>
              <a:rPr lang="en-US" sz="1750" kern="0" spc="-36" dirty="0">
                <a:solidFill>
                  <a:srgbClr val="272525"/>
                </a:solidFill>
                <a:latin typeface="Inter" pitchFamily="34" charset="0"/>
                <a:ea typeface="Inter" pitchFamily="34" charset="-122"/>
                <a:cs typeface="Inter" pitchFamily="34" charset="-120"/>
              </a:rPr>
              <a:t>Exercise promotes cardiovascular adaptations by strengthening the heart and improving blood flow. Cardiac output increases during physical activity, enhancing oxygen delivery to tissues. Regular exercise helps maintain healthy blood pressure and reduces the risk of heart disease. Over time, these benefits contribute to overall well-being, supporting heart health, endurance, and efficient circulation.</a:t>
            </a:r>
            <a:endParaRPr lang="en-US" sz="1750" dirty="0"/>
          </a:p>
        </p:txBody>
      </p:sp>
      <p:sp>
        <p:nvSpPr>
          <p:cNvPr id="8" name="Text 5"/>
          <p:cNvSpPr/>
          <p:nvPr/>
        </p:nvSpPr>
        <p:spPr>
          <a:xfrm>
            <a:off x="1057513" y="4603552"/>
            <a:ext cx="152757" cy="374213"/>
          </a:xfrm>
          <a:prstGeom prst="rect">
            <a:avLst/>
          </a:prstGeom>
          <a:noFill/>
          <a:ln/>
        </p:spPr>
        <p:txBody>
          <a:bodyPr wrap="none" lIns="0" tIns="0" rIns="0" bIns="0" rtlCol="0" anchor="t"/>
          <a:lstStyle/>
          <a:p>
            <a:pPr marL="0" indent="0" algn="ctr">
              <a:lnSpc>
                <a:spcPts val="2900"/>
              </a:lnSpc>
              <a:buNone/>
            </a:pPr>
            <a:r>
              <a:rPr lang="en-US" sz="2900" b="1" kern="0" spc="-59" dirty="0">
                <a:solidFill>
                  <a:srgbClr val="272525"/>
                </a:solidFill>
                <a:latin typeface="Petrona Bold" pitchFamily="34" charset="0"/>
                <a:ea typeface="Petrona Bold" pitchFamily="34" charset="-122"/>
                <a:cs typeface="Petrona Bold" pitchFamily="34" charset="-120"/>
              </a:rPr>
              <a:t>1</a:t>
            </a:r>
            <a:endParaRPr lang="en-US" sz="2900" dirty="0"/>
          </a:p>
        </p:txBody>
      </p:sp>
      <p:sp>
        <p:nvSpPr>
          <p:cNvPr id="9" name="Text 6"/>
          <p:cNvSpPr/>
          <p:nvPr/>
        </p:nvSpPr>
        <p:spPr>
          <a:xfrm>
            <a:off x="2381488" y="4507230"/>
            <a:ext cx="3118842" cy="389930"/>
          </a:xfrm>
          <a:prstGeom prst="rect">
            <a:avLst/>
          </a:prstGeom>
          <a:noFill/>
          <a:ln/>
        </p:spPr>
        <p:txBody>
          <a:bodyPr wrap="none" lIns="0" tIns="0" rIns="0" bIns="0" rtlCol="0" anchor="t"/>
          <a:lstStyle/>
          <a:p>
            <a:pPr marL="0" indent="0" algn="l">
              <a:lnSpc>
                <a:spcPts val="3050"/>
              </a:lnSpc>
              <a:buNone/>
            </a:pPr>
            <a:r>
              <a:rPr lang="en-US" sz="2450" b="1" kern="0" spc="-49" dirty="0">
                <a:solidFill>
                  <a:srgbClr val="272525"/>
                </a:solidFill>
                <a:latin typeface="Petrona Bold" pitchFamily="34" charset="0"/>
                <a:ea typeface="Petrona Bold" pitchFamily="34" charset="-122"/>
                <a:cs typeface="Petrona Bold" pitchFamily="34" charset="-120"/>
              </a:rPr>
              <a:t>Increased Output</a:t>
            </a:r>
            <a:endParaRPr lang="en-US" sz="2450" dirty="0"/>
          </a:p>
        </p:txBody>
      </p:sp>
      <p:sp>
        <p:nvSpPr>
          <p:cNvPr id="10" name="Text 7"/>
          <p:cNvSpPr/>
          <p:nvPr/>
        </p:nvSpPr>
        <p:spPr>
          <a:xfrm>
            <a:off x="2381488" y="5033248"/>
            <a:ext cx="5968722" cy="362903"/>
          </a:xfrm>
          <a:prstGeom prst="rect">
            <a:avLst/>
          </a:prstGeom>
          <a:noFill/>
          <a:ln/>
        </p:spPr>
        <p:txBody>
          <a:bodyPr wrap="none" lIns="0" tIns="0" rIns="0" bIns="0" rtlCol="0" anchor="t"/>
          <a:lstStyle/>
          <a:p>
            <a:pPr marL="0" indent="0" algn="l">
              <a:lnSpc>
                <a:spcPts val="2850"/>
              </a:lnSpc>
              <a:buNone/>
            </a:pPr>
            <a:r>
              <a:rPr lang="en-US" sz="1750" kern="0" spc="-36" dirty="0">
                <a:solidFill>
                  <a:srgbClr val="272525"/>
                </a:solidFill>
                <a:latin typeface="Inter" pitchFamily="34" charset="0"/>
                <a:ea typeface="Inter" pitchFamily="34" charset="-122"/>
                <a:cs typeface="Inter" pitchFamily="34" charset="-120"/>
              </a:rPr>
              <a:t>Heart pumps more blood per beat.</a:t>
            </a:r>
            <a:endParaRPr lang="en-US" sz="1750" dirty="0"/>
          </a:p>
        </p:txBody>
      </p:sp>
      <p:sp>
        <p:nvSpPr>
          <p:cNvPr id="13" name="Text 10"/>
          <p:cNvSpPr/>
          <p:nvPr/>
        </p:nvSpPr>
        <p:spPr>
          <a:xfrm>
            <a:off x="1031558" y="6172914"/>
            <a:ext cx="204787" cy="374213"/>
          </a:xfrm>
          <a:prstGeom prst="rect">
            <a:avLst/>
          </a:prstGeom>
          <a:noFill/>
          <a:ln/>
        </p:spPr>
        <p:txBody>
          <a:bodyPr wrap="none" lIns="0" tIns="0" rIns="0" bIns="0" rtlCol="0" anchor="t"/>
          <a:lstStyle/>
          <a:p>
            <a:pPr marL="0" indent="0" algn="ctr">
              <a:lnSpc>
                <a:spcPts val="2900"/>
              </a:lnSpc>
              <a:buNone/>
            </a:pPr>
            <a:r>
              <a:rPr lang="en-US" sz="2900" b="1" kern="0" spc="-59" dirty="0">
                <a:solidFill>
                  <a:srgbClr val="272525"/>
                </a:solidFill>
                <a:latin typeface="Petrona Bold" pitchFamily="34" charset="0"/>
                <a:ea typeface="Petrona Bold" pitchFamily="34" charset="-122"/>
                <a:cs typeface="Petrona Bold" pitchFamily="34" charset="-120"/>
              </a:rPr>
              <a:t>2</a:t>
            </a:r>
            <a:endParaRPr lang="en-US" sz="2900" dirty="0"/>
          </a:p>
        </p:txBody>
      </p:sp>
      <p:sp>
        <p:nvSpPr>
          <p:cNvPr id="14" name="Text 11"/>
          <p:cNvSpPr/>
          <p:nvPr/>
        </p:nvSpPr>
        <p:spPr>
          <a:xfrm>
            <a:off x="2381488" y="6076593"/>
            <a:ext cx="3118842" cy="389930"/>
          </a:xfrm>
          <a:prstGeom prst="rect">
            <a:avLst/>
          </a:prstGeom>
          <a:noFill/>
          <a:ln/>
        </p:spPr>
        <p:txBody>
          <a:bodyPr wrap="none" lIns="0" tIns="0" rIns="0" bIns="0" rtlCol="0" anchor="t"/>
          <a:lstStyle/>
          <a:p>
            <a:pPr marL="0" indent="0" algn="l">
              <a:lnSpc>
                <a:spcPts val="3050"/>
              </a:lnSpc>
              <a:buNone/>
            </a:pPr>
            <a:r>
              <a:rPr lang="en-US" sz="2450" b="1" kern="0" spc="-49" dirty="0">
                <a:solidFill>
                  <a:srgbClr val="272525"/>
                </a:solidFill>
                <a:latin typeface="Petrona Bold" pitchFamily="34" charset="0"/>
                <a:ea typeface="Petrona Bold" pitchFamily="34" charset="-122"/>
                <a:cs typeface="Petrona Bold" pitchFamily="34" charset="-120"/>
              </a:rPr>
              <a:t>Improved Flow</a:t>
            </a:r>
            <a:endParaRPr lang="en-US" sz="2450" dirty="0"/>
          </a:p>
        </p:txBody>
      </p:sp>
      <p:sp>
        <p:nvSpPr>
          <p:cNvPr id="15" name="Text 12"/>
          <p:cNvSpPr/>
          <p:nvPr/>
        </p:nvSpPr>
        <p:spPr>
          <a:xfrm>
            <a:off x="2381488" y="6602611"/>
            <a:ext cx="5968722" cy="362903"/>
          </a:xfrm>
          <a:prstGeom prst="rect">
            <a:avLst/>
          </a:prstGeom>
          <a:noFill/>
          <a:ln/>
        </p:spPr>
        <p:txBody>
          <a:bodyPr wrap="none" lIns="0" tIns="0" rIns="0" bIns="0" rtlCol="0" anchor="t"/>
          <a:lstStyle/>
          <a:p>
            <a:pPr marL="0" indent="0" algn="l">
              <a:lnSpc>
                <a:spcPts val="2850"/>
              </a:lnSpc>
              <a:buNone/>
            </a:pPr>
            <a:r>
              <a:rPr lang="en-US" sz="1750" kern="0" spc="-36" dirty="0">
                <a:solidFill>
                  <a:srgbClr val="272525"/>
                </a:solidFill>
                <a:latin typeface="Inter" pitchFamily="34" charset="0"/>
                <a:ea typeface="Inter" pitchFamily="34" charset="-122"/>
                <a:cs typeface="Inter" pitchFamily="34" charset="-120"/>
              </a:rPr>
              <a:t>Blood vessels become more efficient.</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773544" y="-23111"/>
            <a:ext cx="5486400" cy="822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 0"/>
          <p:cNvSpPr/>
          <p:nvPr/>
        </p:nvSpPr>
        <p:spPr>
          <a:xfrm>
            <a:off x="799875" y="543526"/>
            <a:ext cx="6538436" cy="779621"/>
          </a:xfrm>
          <a:prstGeom prst="rect">
            <a:avLst/>
          </a:prstGeom>
          <a:noFill/>
          <a:ln/>
        </p:spPr>
        <p:txBody>
          <a:bodyPr wrap="none" lIns="0" tIns="0" rIns="0" bIns="0" rtlCol="0" anchor="t"/>
          <a:lstStyle/>
          <a:p>
            <a:pPr marL="0" indent="0">
              <a:lnSpc>
                <a:spcPts val="6100"/>
              </a:lnSpc>
              <a:buNone/>
            </a:pPr>
            <a:r>
              <a:rPr lang="en-US" sz="4900" b="1" kern="0" spc="-98" dirty="0">
                <a:solidFill>
                  <a:srgbClr val="F95F88"/>
                </a:solidFill>
                <a:latin typeface="Petrona Bold" pitchFamily="34" charset="0"/>
                <a:ea typeface="Petrona Bold" pitchFamily="34" charset="-122"/>
                <a:cs typeface="Petrona Bold" pitchFamily="34" charset="-120"/>
              </a:rPr>
              <a:t>Hematopoiesis in Aging</a:t>
            </a:r>
            <a:endParaRPr lang="en-US" sz="4900" dirty="0"/>
          </a:p>
        </p:txBody>
      </p:sp>
      <p:sp>
        <p:nvSpPr>
          <p:cNvPr id="4" name="Text 1"/>
          <p:cNvSpPr/>
          <p:nvPr/>
        </p:nvSpPr>
        <p:spPr>
          <a:xfrm>
            <a:off x="793790" y="1546346"/>
            <a:ext cx="7556421" cy="2568454"/>
          </a:xfrm>
          <a:prstGeom prst="rect">
            <a:avLst/>
          </a:prstGeom>
          <a:noFill/>
          <a:ln/>
        </p:spPr>
        <p:txBody>
          <a:bodyPr wrap="square" lIns="0" tIns="0" rIns="0" bIns="0" rtlCol="0" anchor="t"/>
          <a:lstStyle/>
          <a:p>
            <a:pPr marL="0" indent="0" algn="just">
              <a:lnSpc>
                <a:spcPts val="2850"/>
              </a:lnSpc>
              <a:buNone/>
            </a:pPr>
            <a:r>
              <a:rPr lang="en-US" sz="1750" kern="0" spc="-36" dirty="0">
                <a:solidFill>
                  <a:srgbClr val="272525"/>
                </a:solidFill>
                <a:latin typeface="Inter" pitchFamily="34" charset="0"/>
                <a:ea typeface="Inter" pitchFamily="34" charset="-122"/>
                <a:cs typeface="Inter" pitchFamily="34" charset="-120"/>
              </a:rPr>
              <a:t>Hematopoiesis changes as people age, leading to shifts in blood cell production. The immune system gradually weakens, making the body more vulnerable to infections and diseases. Blood composition undergoes modifications, affecting overall health. Lifestyle choices, including a balanced diet, regular exercise, and medical check-ups, help maintain immune function and promote well-being in older adults.</a:t>
            </a:r>
            <a:endParaRPr lang="en-US" sz="1750" dirty="0"/>
          </a:p>
        </p:txBody>
      </p:sp>
      <p:sp>
        <p:nvSpPr>
          <p:cNvPr id="6" name="Text 2"/>
          <p:cNvSpPr/>
          <p:nvPr/>
        </p:nvSpPr>
        <p:spPr>
          <a:xfrm>
            <a:off x="2268022" y="4212550"/>
            <a:ext cx="3118842" cy="389930"/>
          </a:xfrm>
          <a:prstGeom prst="rect">
            <a:avLst/>
          </a:prstGeom>
          <a:noFill/>
          <a:ln/>
        </p:spPr>
        <p:txBody>
          <a:bodyPr wrap="none" lIns="0" tIns="0" rIns="0" bIns="0" rtlCol="0" anchor="t"/>
          <a:lstStyle/>
          <a:p>
            <a:pPr marL="0" indent="0" algn="l">
              <a:lnSpc>
                <a:spcPts val="3050"/>
              </a:lnSpc>
              <a:buNone/>
            </a:pPr>
            <a:r>
              <a:rPr lang="en-US" sz="2450" b="1" kern="0" spc="-49" dirty="0">
                <a:solidFill>
                  <a:srgbClr val="272525"/>
                </a:solidFill>
                <a:latin typeface="Petrona Bold" pitchFamily="34" charset="0"/>
                <a:ea typeface="Petrona Bold" pitchFamily="34" charset="-122"/>
                <a:cs typeface="Petrona Bold" pitchFamily="34" charset="-120"/>
              </a:rPr>
              <a:t>Decline</a:t>
            </a:r>
            <a:endParaRPr lang="en-US" sz="2450" dirty="0"/>
          </a:p>
        </p:txBody>
      </p:sp>
      <p:sp>
        <p:nvSpPr>
          <p:cNvPr id="7" name="Text 3"/>
          <p:cNvSpPr/>
          <p:nvPr/>
        </p:nvSpPr>
        <p:spPr>
          <a:xfrm>
            <a:off x="2268022" y="4738568"/>
            <a:ext cx="6082189" cy="362903"/>
          </a:xfrm>
          <a:prstGeom prst="rect">
            <a:avLst/>
          </a:prstGeom>
          <a:noFill/>
          <a:ln/>
        </p:spPr>
        <p:txBody>
          <a:bodyPr wrap="none" lIns="0" tIns="0" rIns="0" bIns="0" rtlCol="0" anchor="t"/>
          <a:lstStyle/>
          <a:p>
            <a:pPr marL="0" indent="0" algn="l">
              <a:lnSpc>
                <a:spcPts val="2850"/>
              </a:lnSpc>
              <a:buNone/>
            </a:pPr>
            <a:r>
              <a:rPr lang="en-US" sz="1750" kern="0" spc="-36" dirty="0">
                <a:solidFill>
                  <a:srgbClr val="272525"/>
                </a:solidFill>
                <a:latin typeface="Inter" pitchFamily="34" charset="0"/>
                <a:ea typeface="Inter" pitchFamily="34" charset="-122"/>
                <a:cs typeface="Inter" pitchFamily="34" charset="-120"/>
              </a:rPr>
              <a:t>Immune function decreases over time.</a:t>
            </a:r>
            <a:endParaRPr lang="en-US" sz="1750" dirty="0"/>
          </a:p>
        </p:txBody>
      </p:sp>
      <p:sp>
        <p:nvSpPr>
          <p:cNvPr id="9" name="Text 4"/>
          <p:cNvSpPr/>
          <p:nvPr/>
        </p:nvSpPr>
        <p:spPr>
          <a:xfrm>
            <a:off x="2268022" y="5573435"/>
            <a:ext cx="3118842" cy="389930"/>
          </a:xfrm>
          <a:prstGeom prst="rect">
            <a:avLst/>
          </a:prstGeom>
          <a:noFill/>
          <a:ln/>
        </p:spPr>
        <p:txBody>
          <a:bodyPr wrap="none" lIns="0" tIns="0" rIns="0" bIns="0" rtlCol="0" anchor="t"/>
          <a:lstStyle/>
          <a:p>
            <a:pPr marL="0" indent="0" algn="l">
              <a:lnSpc>
                <a:spcPts val="3050"/>
              </a:lnSpc>
              <a:buNone/>
            </a:pPr>
            <a:r>
              <a:rPr lang="en-US" sz="2450" b="1" kern="0" spc="-49" dirty="0">
                <a:solidFill>
                  <a:srgbClr val="272525"/>
                </a:solidFill>
                <a:latin typeface="Petrona Bold" pitchFamily="34" charset="0"/>
                <a:ea typeface="Petrona Bold" pitchFamily="34" charset="-122"/>
                <a:cs typeface="Petrona Bold" pitchFamily="34" charset="-120"/>
              </a:rPr>
              <a:t>Composition</a:t>
            </a:r>
            <a:endParaRPr lang="en-US" sz="2450" dirty="0"/>
          </a:p>
        </p:txBody>
      </p:sp>
      <p:sp>
        <p:nvSpPr>
          <p:cNvPr id="10" name="Text 5"/>
          <p:cNvSpPr/>
          <p:nvPr/>
        </p:nvSpPr>
        <p:spPr>
          <a:xfrm>
            <a:off x="2268022" y="6099453"/>
            <a:ext cx="6082189" cy="362903"/>
          </a:xfrm>
          <a:prstGeom prst="rect">
            <a:avLst/>
          </a:prstGeom>
          <a:noFill/>
          <a:ln/>
        </p:spPr>
        <p:txBody>
          <a:bodyPr wrap="none" lIns="0" tIns="0" rIns="0" bIns="0" rtlCol="0" anchor="t"/>
          <a:lstStyle/>
          <a:p>
            <a:pPr marL="0" indent="0" algn="l">
              <a:lnSpc>
                <a:spcPts val="2850"/>
              </a:lnSpc>
              <a:buNone/>
            </a:pPr>
            <a:r>
              <a:rPr lang="en-US" sz="1750" kern="0" spc="-36" dirty="0">
                <a:solidFill>
                  <a:srgbClr val="272525"/>
                </a:solidFill>
                <a:latin typeface="Inter" pitchFamily="34" charset="0"/>
                <a:ea typeface="Inter" pitchFamily="34" charset="-122"/>
                <a:cs typeface="Inter" pitchFamily="34" charset="-120"/>
              </a:rPr>
              <a:t>Blood cells shift and change.</a:t>
            </a:r>
            <a:endParaRPr lang="en-US" sz="1750" dirty="0"/>
          </a:p>
        </p:txBody>
      </p:sp>
      <p:pic>
        <p:nvPicPr>
          <p:cNvPr id="12" name="Picture 11">
            <a:extLst>
              <a:ext uri="{FF2B5EF4-FFF2-40B4-BE49-F238E27FC236}">
                <a16:creationId xmlns:a16="http://schemas.microsoft.com/office/drawing/2014/main" id="{12910D92-6D9C-E286-D4D8-6EC0271F3D26}"/>
              </a:ext>
            </a:extLst>
          </p:cNvPr>
          <p:cNvPicPr>
            <a:picLocks noChangeAspect="1"/>
          </p:cNvPicPr>
          <p:nvPr/>
        </p:nvPicPr>
        <p:blipFill>
          <a:blip r:embed="rId4"/>
          <a:stretch>
            <a:fillRect/>
          </a:stretch>
        </p:blipFill>
        <p:spPr>
          <a:xfrm>
            <a:off x="12835468" y="7789333"/>
            <a:ext cx="1794932" cy="44026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685687"/>
            <a:ext cx="7139702" cy="779621"/>
          </a:xfrm>
          <a:prstGeom prst="rect">
            <a:avLst/>
          </a:prstGeom>
          <a:noFill/>
          <a:ln/>
        </p:spPr>
        <p:txBody>
          <a:bodyPr wrap="none" lIns="0" tIns="0" rIns="0" bIns="0" rtlCol="0" anchor="t"/>
          <a:lstStyle/>
          <a:p>
            <a:pPr marL="0" indent="0">
              <a:lnSpc>
                <a:spcPts val="6100"/>
              </a:lnSpc>
              <a:buNone/>
            </a:pPr>
            <a:r>
              <a:rPr lang="en-US" sz="4900" b="1" kern="0" spc="-98" dirty="0">
                <a:solidFill>
                  <a:srgbClr val="F95F88"/>
                </a:solidFill>
                <a:latin typeface="Petrona Bold" pitchFamily="34" charset="0"/>
                <a:ea typeface="Petrona Bold" pitchFamily="34" charset="-122"/>
                <a:cs typeface="Petrona Bold" pitchFamily="34" charset="-120"/>
              </a:rPr>
              <a:t>Summary and Conclusion</a:t>
            </a:r>
            <a:endParaRPr lang="en-US" sz="4900" dirty="0"/>
          </a:p>
        </p:txBody>
      </p:sp>
      <p:sp>
        <p:nvSpPr>
          <p:cNvPr id="3" name="Text 1"/>
          <p:cNvSpPr/>
          <p:nvPr/>
        </p:nvSpPr>
        <p:spPr>
          <a:xfrm>
            <a:off x="793790" y="2918936"/>
            <a:ext cx="13042821" cy="725805"/>
          </a:xfrm>
          <a:prstGeom prst="rect">
            <a:avLst/>
          </a:prstGeom>
          <a:noFill/>
          <a:ln/>
        </p:spPr>
        <p:txBody>
          <a:bodyPr wrap="square" lIns="0" tIns="0" rIns="0" bIns="0" rtlCol="0" anchor="t"/>
          <a:lstStyle/>
          <a:p>
            <a:pPr marL="0" indent="0" algn="just">
              <a:lnSpc>
                <a:spcPts val="2850"/>
              </a:lnSpc>
              <a:buNone/>
            </a:pPr>
            <a:r>
              <a:rPr lang="en-US" sz="1750" kern="0" spc="-36" dirty="0">
                <a:solidFill>
                  <a:srgbClr val="272525"/>
                </a:solidFill>
                <a:latin typeface="Inter" pitchFamily="34" charset="0"/>
                <a:ea typeface="Inter" pitchFamily="34" charset="-122"/>
                <a:cs typeface="Inter" pitchFamily="34" charset="-120"/>
              </a:rPr>
              <a:t>The cardiovascular system is essential for sustaining life by transporting oxygen, nutrients, hormones, and immune cells throughout the body. It maintains circulation, regulates body temperature, and removes metabolic wastes. Hematopoiesis in the bone marrow ensures continuous blood cell production, while </a:t>
            </a:r>
            <a:r>
              <a:rPr lang="en-US" sz="1750" kern="0" spc="-36" dirty="0" err="1">
                <a:solidFill>
                  <a:srgbClr val="272525"/>
                </a:solidFill>
                <a:latin typeface="Inter" pitchFamily="34" charset="0"/>
                <a:ea typeface="Inter" pitchFamily="34" charset="-122"/>
                <a:cs typeface="Inter" pitchFamily="34" charset="-120"/>
              </a:rPr>
              <a:t>immunogenesis</a:t>
            </a:r>
            <a:r>
              <a:rPr lang="en-US" sz="1750" kern="0" spc="-36" dirty="0">
                <a:solidFill>
                  <a:srgbClr val="272525"/>
                </a:solidFill>
                <a:latin typeface="Inter" pitchFamily="34" charset="0"/>
                <a:ea typeface="Inter" pitchFamily="34" charset="-122"/>
                <a:cs typeface="Inter" pitchFamily="34" charset="-120"/>
              </a:rPr>
              <a:t> generates immune cells, protecting the body from infections, diseases, and harmful pathogens.</a:t>
            </a:r>
            <a:endParaRPr lang="en-US" sz="1750" dirty="0"/>
          </a:p>
        </p:txBody>
      </p:sp>
      <p:pic>
        <p:nvPicPr>
          <p:cNvPr id="16" name="Picture 15">
            <a:extLst>
              <a:ext uri="{FF2B5EF4-FFF2-40B4-BE49-F238E27FC236}">
                <a16:creationId xmlns:a16="http://schemas.microsoft.com/office/drawing/2014/main" id="{B919DB7E-4B53-1D82-B276-7556D3783BB5}"/>
              </a:ext>
            </a:extLst>
          </p:cNvPr>
          <p:cNvPicPr>
            <a:picLocks noChangeAspect="1"/>
          </p:cNvPicPr>
          <p:nvPr/>
        </p:nvPicPr>
        <p:blipFill>
          <a:blip r:embed="rId3"/>
          <a:stretch>
            <a:fillRect/>
          </a:stretch>
        </p:blipFill>
        <p:spPr>
          <a:xfrm>
            <a:off x="12782550" y="7610475"/>
            <a:ext cx="1847850" cy="61912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3724989"/>
            <a:ext cx="6237684" cy="779621"/>
          </a:xfrm>
          <a:prstGeom prst="rect">
            <a:avLst/>
          </a:prstGeom>
          <a:noFill/>
          <a:ln/>
        </p:spPr>
        <p:txBody>
          <a:bodyPr wrap="none" lIns="0" tIns="0" rIns="0" bIns="0" rtlCol="0" anchor="t"/>
          <a:lstStyle/>
          <a:p>
            <a:pPr marL="0" indent="0">
              <a:lnSpc>
                <a:spcPts val="6100"/>
              </a:lnSpc>
              <a:buNone/>
            </a:pPr>
            <a:r>
              <a:rPr lang="en-US" sz="4900" b="1" kern="0" spc="-98" dirty="0">
                <a:solidFill>
                  <a:srgbClr val="F95F88"/>
                </a:solidFill>
                <a:latin typeface="Petrona Bold" pitchFamily="34" charset="0"/>
                <a:ea typeface="Petrona Bold" pitchFamily="34" charset="-122"/>
                <a:cs typeface="Petrona Bold" pitchFamily="34" charset="-120"/>
              </a:rPr>
              <a:t>THANK YOU</a:t>
            </a:r>
            <a:endParaRPr lang="en-US" sz="4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139301"/>
          </a:xfrm>
          <a:prstGeom prst="rect">
            <a:avLst/>
          </a:prstGeom>
        </p:spPr>
      </p:pic>
      <p:sp>
        <p:nvSpPr>
          <p:cNvPr id="3" name="Text 0"/>
          <p:cNvSpPr/>
          <p:nvPr/>
        </p:nvSpPr>
        <p:spPr>
          <a:xfrm>
            <a:off x="729258" y="2505443"/>
            <a:ext cx="3216209" cy="716280"/>
          </a:xfrm>
          <a:prstGeom prst="rect">
            <a:avLst/>
          </a:prstGeom>
          <a:noFill/>
          <a:ln/>
        </p:spPr>
        <p:txBody>
          <a:bodyPr wrap="none" lIns="0" tIns="0" rIns="0" bIns="0" rtlCol="0" anchor="t"/>
          <a:lstStyle/>
          <a:p>
            <a:pPr marL="0" indent="0">
              <a:lnSpc>
                <a:spcPts val="5600"/>
              </a:lnSpc>
              <a:buNone/>
            </a:pPr>
            <a:r>
              <a:rPr lang="en-US" sz="4500" b="1" kern="0" spc="-90" dirty="0">
                <a:solidFill>
                  <a:srgbClr val="F95F88"/>
                </a:solidFill>
                <a:latin typeface="Petrona Bold" pitchFamily="34" charset="0"/>
                <a:ea typeface="Petrona Bold" pitchFamily="34" charset="-122"/>
                <a:cs typeface="Petrona Bold" pitchFamily="34" charset="-120"/>
              </a:rPr>
              <a:t>Introduction</a:t>
            </a:r>
            <a:endParaRPr lang="en-US" sz="4500" dirty="0"/>
          </a:p>
        </p:txBody>
      </p:sp>
      <p:sp>
        <p:nvSpPr>
          <p:cNvPr id="4" name="Text 1"/>
          <p:cNvSpPr/>
          <p:nvPr/>
        </p:nvSpPr>
        <p:spPr>
          <a:xfrm>
            <a:off x="729258" y="3346738"/>
            <a:ext cx="13171884" cy="2194788"/>
          </a:xfrm>
          <a:prstGeom prst="rect">
            <a:avLst/>
          </a:prstGeom>
          <a:noFill/>
          <a:ln/>
        </p:spPr>
        <p:txBody>
          <a:bodyPr wrap="square" lIns="0" tIns="0" rIns="0" bIns="0" rtlCol="0" anchor="t"/>
          <a:lstStyle/>
          <a:p>
            <a:pPr marL="0" indent="0" algn="just">
              <a:lnSpc>
                <a:spcPts val="2600"/>
              </a:lnSpc>
              <a:buNone/>
            </a:pPr>
            <a:r>
              <a:rPr lang="en-US" sz="1700" kern="0" spc="-33" dirty="0">
                <a:solidFill>
                  <a:srgbClr val="272525"/>
                </a:solidFill>
                <a:latin typeface="Inter" pitchFamily="34" charset="0"/>
                <a:ea typeface="Inter" pitchFamily="34" charset="-122"/>
                <a:cs typeface="Inter" pitchFamily="34" charset="-120"/>
              </a:rPr>
              <a:t>The cardiovascular system, also known as the circulatory system, is a complex network of organs and vessels responsible for transporting blood throughout the body. This system ensures the delivery of oxygen, nutrients, hormones, and immune cells to tissues and organs, while simultaneously removing waste products such as carbon dioxide and metabolic byproducts. Its primary functions include maintaining a stable internal environment and defending against pathogens.</a:t>
            </a:r>
            <a:endParaRPr lang="en-US" sz="1700" dirty="0"/>
          </a:p>
        </p:txBody>
      </p:sp>
      <p:sp>
        <p:nvSpPr>
          <p:cNvPr id="6" name="Text 2"/>
          <p:cNvSpPr/>
          <p:nvPr/>
        </p:nvSpPr>
        <p:spPr>
          <a:xfrm>
            <a:off x="729258" y="6376763"/>
            <a:ext cx="2865120" cy="358021"/>
          </a:xfrm>
          <a:prstGeom prst="rect">
            <a:avLst/>
          </a:prstGeom>
          <a:noFill/>
          <a:ln/>
        </p:spPr>
        <p:txBody>
          <a:bodyPr wrap="none" lIns="0" tIns="0" rIns="0" bIns="0" rtlCol="0" anchor="t"/>
          <a:lstStyle/>
          <a:p>
            <a:pPr marL="0" indent="0" algn="l">
              <a:lnSpc>
                <a:spcPts val="2800"/>
              </a:lnSpc>
              <a:buNone/>
            </a:pPr>
            <a:r>
              <a:rPr lang="en-US" sz="2250" b="1" kern="0" spc="-45" dirty="0">
                <a:solidFill>
                  <a:srgbClr val="272525"/>
                </a:solidFill>
                <a:latin typeface="Petrona Bold" pitchFamily="34" charset="0"/>
                <a:ea typeface="Petrona Bold" pitchFamily="34" charset="-122"/>
                <a:cs typeface="Petrona Bold" pitchFamily="34" charset="-120"/>
              </a:rPr>
              <a:t>Blood Circulation</a:t>
            </a:r>
            <a:endParaRPr lang="en-US" sz="2250" dirty="0"/>
          </a:p>
        </p:txBody>
      </p:sp>
      <p:sp>
        <p:nvSpPr>
          <p:cNvPr id="7" name="Text 3"/>
          <p:cNvSpPr/>
          <p:nvPr/>
        </p:nvSpPr>
        <p:spPr>
          <a:xfrm>
            <a:off x="729258" y="6988135"/>
            <a:ext cx="4182189" cy="666750"/>
          </a:xfrm>
          <a:prstGeom prst="rect">
            <a:avLst/>
          </a:prstGeom>
          <a:noFill/>
          <a:ln/>
        </p:spPr>
        <p:txBody>
          <a:bodyPr wrap="square" lIns="0" tIns="0" rIns="0" bIns="0" rtlCol="0" anchor="t"/>
          <a:lstStyle/>
          <a:p>
            <a:pPr marL="0" indent="0" algn="l">
              <a:lnSpc>
                <a:spcPts val="2600"/>
              </a:lnSpc>
              <a:buNone/>
            </a:pPr>
            <a:r>
              <a:rPr lang="en-US" sz="1600" kern="0" spc="-33" dirty="0">
                <a:solidFill>
                  <a:srgbClr val="272525"/>
                </a:solidFill>
                <a:latin typeface="Inter" pitchFamily="34" charset="0"/>
                <a:ea typeface="Inter" pitchFamily="34" charset="-122"/>
                <a:cs typeface="Inter" pitchFamily="34" charset="-120"/>
              </a:rPr>
              <a:t>The continuous flow of blood ensures oxygen and nutrients are delivered to cells.</a:t>
            </a:r>
            <a:endParaRPr lang="en-US" sz="1600" dirty="0"/>
          </a:p>
        </p:txBody>
      </p:sp>
      <p:sp>
        <p:nvSpPr>
          <p:cNvPr id="9" name="Text 4"/>
          <p:cNvSpPr/>
          <p:nvPr/>
        </p:nvSpPr>
        <p:spPr>
          <a:xfrm>
            <a:off x="5223986" y="6360721"/>
            <a:ext cx="2865120" cy="358021"/>
          </a:xfrm>
          <a:prstGeom prst="rect">
            <a:avLst/>
          </a:prstGeom>
          <a:noFill/>
          <a:ln/>
        </p:spPr>
        <p:txBody>
          <a:bodyPr wrap="none" lIns="0" tIns="0" rIns="0" bIns="0" rtlCol="0" anchor="t"/>
          <a:lstStyle/>
          <a:p>
            <a:pPr marL="0" indent="0" algn="l">
              <a:lnSpc>
                <a:spcPts val="2800"/>
              </a:lnSpc>
              <a:buNone/>
            </a:pPr>
            <a:r>
              <a:rPr lang="en-US" sz="2250" b="1" kern="0" spc="-45" dirty="0">
                <a:solidFill>
                  <a:srgbClr val="272525"/>
                </a:solidFill>
                <a:latin typeface="Petrona Bold" pitchFamily="34" charset="0"/>
                <a:ea typeface="Petrona Bold" pitchFamily="34" charset="-122"/>
                <a:cs typeface="Petrona Bold" pitchFamily="34" charset="-120"/>
              </a:rPr>
              <a:t>Oxygen Transport</a:t>
            </a:r>
            <a:endParaRPr lang="en-US" sz="2250" dirty="0"/>
          </a:p>
        </p:txBody>
      </p:sp>
      <p:sp>
        <p:nvSpPr>
          <p:cNvPr id="10" name="Text 5"/>
          <p:cNvSpPr/>
          <p:nvPr/>
        </p:nvSpPr>
        <p:spPr>
          <a:xfrm>
            <a:off x="5223986" y="6988135"/>
            <a:ext cx="4182308" cy="666750"/>
          </a:xfrm>
          <a:prstGeom prst="rect">
            <a:avLst/>
          </a:prstGeom>
          <a:noFill/>
          <a:ln/>
        </p:spPr>
        <p:txBody>
          <a:bodyPr wrap="square" lIns="0" tIns="0" rIns="0" bIns="0" rtlCol="0" anchor="t"/>
          <a:lstStyle/>
          <a:p>
            <a:pPr marL="0" indent="0" algn="l">
              <a:lnSpc>
                <a:spcPts val="2600"/>
              </a:lnSpc>
              <a:buNone/>
            </a:pPr>
            <a:r>
              <a:rPr lang="en-US" sz="1600" kern="0" spc="-33" dirty="0">
                <a:solidFill>
                  <a:srgbClr val="272525"/>
                </a:solidFill>
                <a:latin typeface="Inter" pitchFamily="34" charset="0"/>
                <a:ea typeface="Inter" pitchFamily="34" charset="-122"/>
                <a:cs typeface="Inter" pitchFamily="34" charset="-120"/>
              </a:rPr>
              <a:t>Red blood cells carry oxygen from the lungs to tissues throughout the body.</a:t>
            </a:r>
            <a:endParaRPr lang="en-US" sz="1600" dirty="0"/>
          </a:p>
        </p:txBody>
      </p:sp>
      <p:pic>
        <p:nvPicPr>
          <p:cNvPr id="11" name="Image 3" descr="preencoded.png"/>
          <p:cNvPicPr>
            <a:picLocks noChangeAspect="1"/>
          </p:cNvPicPr>
          <p:nvPr/>
        </p:nvPicPr>
        <p:blipFill>
          <a:blip r:embed="rId4"/>
          <a:stretch>
            <a:fillRect/>
          </a:stretch>
        </p:blipFill>
        <p:spPr>
          <a:xfrm>
            <a:off x="9718834" y="5438959"/>
            <a:ext cx="520898" cy="520898"/>
          </a:xfrm>
          <a:prstGeom prst="rect">
            <a:avLst/>
          </a:prstGeom>
        </p:spPr>
      </p:pic>
      <p:sp>
        <p:nvSpPr>
          <p:cNvPr id="12" name="Text 6"/>
          <p:cNvSpPr/>
          <p:nvPr/>
        </p:nvSpPr>
        <p:spPr>
          <a:xfrm>
            <a:off x="9718834" y="6376763"/>
            <a:ext cx="2865120" cy="358021"/>
          </a:xfrm>
          <a:prstGeom prst="rect">
            <a:avLst/>
          </a:prstGeom>
          <a:noFill/>
          <a:ln/>
        </p:spPr>
        <p:txBody>
          <a:bodyPr wrap="none" lIns="0" tIns="0" rIns="0" bIns="0" rtlCol="0" anchor="t"/>
          <a:lstStyle/>
          <a:p>
            <a:pPr marL="0" indent="0" algn="l">
              <a:lnSpc>
                <a:spcPts val="2800"/>
              </a:lnSpc>
              <a:buNone/>
            </a:pPr>
            <a:r>
              <a:rPr lang="en-US" sz="2250" b="1" kern="0" spc="-45" dirty="0">
                <a:solidFill>
                  <a:srgbClr val="272525"/>
                </a:solidFill>
                <a:latin typeface="Petrona Bold" pitchFamily="34" charset="0"/>
                <a:ea typeface="Petrona Bold" pitchFamily="34" charset="-122"/>
                <a:cs typeface="Petrona Bold" pitchFamily="34" charset="-120"/>
              </a:rPr>
              <a:t>Waste Removal</a:t>
            </a:r>
            <a:endParaRPr lang="en-US" sz="2250" dirty="0"/>
          </a:p>
        </p:txBody>
      </p:sp>
      <p:sp>
        <p:nvSpPr>
          <p:cNvPr id="13" name="Text 7"/>
          <p:cNvSpPr/>
          <p:nvPr/>
        </p:nvSpPr>
        <p:spPr>
          <a:xfrm>
            <a:off x="9718834" y="6988135"/>
            <a:ext cx="4182189" cy="666750"/>
          </a:xfrm>
          <a:prstGeom prst="rect">
            <a:avLst/>
          </a:prstGeom>
          <a:noFill/>
          <a:ln/>
        </p:spPr>
        <p:txBody>
          <a:bodyPr wrap="square" lIns="0" tIns="0" rIns="0" bIns="0" rtlCol="0" anchor="t"/>
          <a:lstStyle/>
          <a:p>
            <a:pPr marL="0" indent="0" algn="l">
              <a:lnSpc>
                <a:spcPts val="2600"/>
              </a:lnSpc>
              <a:buNone/>
            </a:pPr>
            <a:r>
              <a:rPr lang="en-US" sz="1600" kern="0" spc="-33" dirty="0">
                <a:solidFill>
                  <a:srgbClr val="272525"/>
                </a:solidFill>
                <a:latin typeface="Inter" pitchFamily="34" charset="0"/>
                <a:ea typeface="Inter" pitchFamily="34" charset="-122"/>
                <a:cs typeface="Inter" pitchFamily="34" charset="-120"/>
              </a:rPr>
              <a:t>The circulatory system eliminates waste products like carbon dioxide from the body.</a:t>
            </a:r>
            <a:endParaRPr lang="en-US" sz="1600" dirty="0"/>
          </a:p>
        </p:txBody>
      </p:sp>
      <p:pic>
        <p:nvPicPr>
          <p:cNvPr id="15" name="Picture 14">
            <a:extLst>
              <a:ext uri="{FF2B5EF4-FFF2-40B4-BE49-F238E27FC236}">
                <a16:creationId xmlns:a16="http://schemas.microsoft.com/office/drawing/2014/main" id="{E05AD463-8A4B-6F6C-C572-BA6B1344C705}"/>
              </a:ext>
            </a:extLst>
          </p:cNvPr>
          <p:cNvPicPr>
            <a:picLocks noChangeAspect="1"/>
          </p:cNvPicPr>
          <p:nvPr/>
        </p:nvPicPr>
        <p:blipFill>
          <a:blip r:embed="rId5"/>
          <a:stretch>
            <a:fillRect/>
          </a:stretch>
        </p:blipFill>
        <p:spPr>
          <a:xfrm>
            <a:off x="12784667" y="7610251"/>
            <a:ext cx="1845733" cy="619349"/>
          </a:xfrm>
          <a:prstGeom prst="rect">
            <a:avLst/>
          </a:prstGeom>
        </p:spPr>
      </p:pic>
      <p:pic>
        <p:nvPicPr>
          <p:cNvPr id="19" name="Picture 18" descr="A red drop of blood&#10;&#10;AI-generated content may be incorrect.">
            <a:extLst>
              <a:ext uri="{FF2B5EF4-FFF2-40B4-BE49-F238E27FC236}">
                <a16:creationId xmlns:a16="http://schemas.microsoft.com/office/drawing/2014/main" id="{C4C06561-F80A-580D-629C-CE0C6EB07B69}"/>
              </a:ext>
            </a:extLst>
          </p:cNvPr>
          <p:cNvPicPr>
            <a:picLocks noChangeAspect="1"/>
          </p:cNvPicPr>
          <p:nvPr/>
        </p:nvPicPr>
        <p:blipFill>
          <a:blip r:embed="rId6"/>
          <a:stretch>
            <a:fillRect/>
          </a:stretch>
        </p:blipFill>
        <p:spPr>
          <a:xfrm>
            <a:off x="1153240" y="5181284"/>
            <a:ext cx="1008578" cy="972079"/>
          </a:xfrm>
          <a:prstGeom prst="rect">
            <a:avLst/>
          </a:prstGeom>
        </p:spPr>
      </p:pic>
      <p:pic>
        <p:nvPicPr>
          <p:cNvPr id="21" name="Picture 20" descr="A diagram of red blood cells&#10;&#10;AI-generated content may be incorrect.">
            <a:extLst>
              <a:ext uri="{FF2B5EF4-FFF2-40B4-BE49-F238E27FC236}">
                <a16:creationId xmlns:a16="http://schemas.microsoft.com/office/drawing/2014/main" id="{2C35A943-1EE4-12B2-7931-6A4B141BE115}"/>
              </a:ext>
            </a:extLst>
          </p:cNvPr>
          <p:cNvPicPr>
            <a:picLocks noChangeAspect="1"/>
          </p:cNvPicPr>
          <p:nvPr/>
        </p:nvPicPr>
        <p:blipFill>
          <a:blip r:embed="rId7"/>
          <a:stretch>
            <a:fillRect/>
          </a:stretch>
        </p:blipFill>
        <p:spPr>
          <a:xfrm>
            <a:off x="5298341" y="5181284"/>
            <a:ext cx="2403753" cy="97089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576626"/>
            <a:ext cx="11568470" cy="779621"/>
          </a:xfrm>
          <a:prstGeom prst="rect">
            <a:avLst/>
          </a:prstGeom>
          <a:noFill/>
          <a:ln/>
        </p:spPr>
        <p:txBody>
          <a:bodyPr wrap="none" lIns="0" tIns="0" rIns="0" bIns="0" rtlCol="0" anchor="t"/>
          <a:lstStyle/>
          <a:p>
            <a:pPr marL="0" indent="0">
              <a:lnSpc>
                <a:spcPts val="6100"/>
              </a:lnSpc>
              <a:buNone/>
            </a:pPr>
            <a:r>
              <a:rPr lang="en-US" sz="4900" b="1" kern="0" spc="-98" dirty="0">
                <a:solidFill>
                  <a:srgbClr val="F95F88"/>
                </a:solidFill>
                <a:latin typeface="Petrona Bold" pitchFamily="34" charset="0"/>
                <a:ea typeface="Petrona Bold" pitchFamily="34" charset="-122"/>
                <a:cs typeface="Petrona Bold" pitchFamily="34" charset="-120"/>
              </a:rPr>
              <a:t>Components of the Cardiovascular System</a:t>
            </a:r>
            <a:endParaRPr lang="en-US" sz="4900" dirty="0"/>
          </a:p>
        </p:txBody>
      </p:sp>
      <p:sp>
        <p:nvSpPr>
          <p:cNvPr id="3" name="Text 1"/>
          <p:cNvSpPr/>
          <p:nvPr/>
        </p:nvSpPr>
        <p:spPr>
          <a:xfrm>
            <a:off x="793790" y="2809875"/>
            <a:ext cx="13042821" cy="1451610"/>
          </a:xfrm>
          <a:prstGeom prst="rect">
            <a:avLst/>
          </a:prstGeom>
          <a:noFill/>
          <a:ln/>
        </p:spPr>
        <p:txBody>
          <a:bodyPr wrap="square" lIns="0" tIns="0" rIns="0" bIns="0" rtlCol="0" anchor="t"/>
          <a:lstStyle/>
          <a:p>
            <a:pPr marL="0" indent="0">
              <a:lnSpc>
                <a:spcPts val="2850"/>
              </a:lnSpc>
              <a:buNone/>
            </a:pPr>
            <a:r>
              <a:rPr lang="en-US" sz="1750" kern="0" spc="-36" dirty="0">
                <a:solidFill>
                  <a:srgbClr val="272525"/>
                </a:solidFill>
                <a:latin typeface="Inter" pitchFamily="34" charset="0"/>
                <a:ea typeface="Inter" pitchFamily="34" charset="-122"/>
                <a:cs typeface="Inter" pitchFamily="34" charset="-120"/>
              </a:rPr>
              <a:t>The cardiovascular system consists of three main components: the heart, blood vessels, and blood. Each of these plays a vital role in ensuring efficient circulation and overall system function. The heart acts as the central pump, while blood vessels form a complex network for transporting blood. Blood itself is composed of plasma, red blood cells, white blood cells, and platelets, each with specific functions.</a:t>
            </a:r>
            <a:endParaRPr lang="en-US" sz="1750" dirty="0"/>
          </a:p>
        </p:txBody>
      </p:sp>
      <p:sp>
        <p:nvSpPr>
          <p:cNvPr id="4" name="Text 2"/>
          <p:cNvSpPr/>
          <p:nvPr/>
        </p:nvSpPr>
        <p:spPr>
          <a:xfrm>
            <a:off x="793790" y="4743450"/>
            <a:ext cx="3118842" cy="389930"/>
          </a:xfrm>
          <a:prstGeom prst="rect">
            <a:avLst/>
          </a:prstGeom>
          <a:noFill/>
          <a:ln/>
        </p:spPr>
        <p:txBody>
          <a:bodyPr wrap="none" lIns="0" tIns="0" rIns="0" bIns="0" rtlCol="0" anchor="t"/>
          <a:lstStyle/>
          <a:p>
            <a:pPr marL="0" indent="0">
              <a:lnSpc>
                <a:spcPts val="3050"/>
              </a:lnSpc>
              <a:buNone/>
            </a:pPr>
            <a:r>
              <a:rPr lang="en-US" sz="2450" b="1" kern="0" spc="-49" dirty="0">
                <a:solidFill>
                  <a:srgbClr val="F95F88"/>
                </a:solidFill>
                <a:latin typeface="Petrona Bold" pitchFamily="34" charset="0"/>
                <a:ea typeface="Petrona Bold" pitchFamily="34" charset="-122"/>
                <a:cs typeface="Petrona Bold" pitchFamily="34" charset="-120"/>
              </a:rPr>
              <a:t>Heart</a:t>
            </a:r>
            <a:endParaRPr lang="en-US" sz="2450" dirty="0"/>
          </a:p>
        </p:txBody>
      </p:sp>
      <p:sp>
        <p:nvSpPr>
          <p:cNvPr id="5" name="Text 3"/>
          <p:cNvSpPr/>
          <p:nvPr/>
        </p:nvSpPr>
        <p:spPr>
          <a:xfrm>
            <a:off x="793790" y="5360194"/>
            <a:ext cx="3978116" cy="1088708"/>
          </a:xfrm>
          <a:prstGeom prst="rect">
            <a:avLst/>
          </a:prstGeom>
          <a:noFill/>
          <a:ln/>
        </p:spPr>
        <p:txBody>
          <a:bodyPr wrap="square" lIns="0" tIns="0" rIns="0" bIns="0" rtlCol="0" anchor="t"/>
          <a:lstStyle/>
          <a:p>
            <a:pPr marL="0" indent="0">
              <a:lnSpc>
                <a:spcPts val="2850"/>
              </a:lnSpc>
              <a:buNone/>
            </a:pPr>
            <a:r>
              <a:rPr lang="en-US" sz="1750" kern="0" spc="-36" dirty="0">
                <a:solidFill>
                  <a:srgbClr val="272525"/>
                </a:solidFill>
                <a:latin typeface="Inter" pitchFamily="34" charset="0"/>
                <a:ea typeface="Inter" pitchFamily="34" charset="-122"/>
                <a:cs typeface="Inter" pitchFamily="34" charset="-120"/>
              </a:rPr>
              <a:t>The heart is a muscular organ that pumps blood throughout the body, ensuring continuous circulation.</a:t>
            </a:r>
            <a:endParaRPr lang="en-US" sz="1750" dirty="0"/>
          </a:p>
        </p:txBody>
      </p:sp>
      <p:sp>
        <p:nvSpPr>
          <p:cNvPr id="6" name="Text 4"/>
          <p:cNvSpPr/>
          <p:nvPr/>
        </p:nvSpPr>
        <p:spPr>
          <a:xfrm>
            <a:off x="5332928" y="4743450"/>
            <a:ext cx="3118842" cy="389930"/>
          </a:xfrm>
          <a:prstGeom prst="rect">
            <a:avLst/>
          </a:prstGeom>
          <a:noFill/>
          <a:ln/>
        </p:spPr>
        <p:txBody>
          <a:bodyPr wrap="none" lIns="0" tIns="0" rIns="0" bIns="0" rtlCol="0" anchor="t"/>
          <a:lstStyle/>
          <a:p>
            <a:pPr marL="0" indent="0">
              <a:lnSpc>
                <a:spcPts val="3050"/>
              </a:lnSpc>
              <a:buNone/>
            </a:pPr>
            <a:r>
              <a:rPr lang="en-US" sz="2450" b="1" kern="0" spc="-49" dirty="0">
                <a:solidFill>
                  <a:srgbClr val="F95F88"/>
                </a:solidFill>
                <a:latin typeface="Petrona Bold" pitchFamily="34" charset="0"/>
                <a:ea typeface="Petrona Bold" pitchFamily="34" charset="-122"/>
                <a:cs typeface="Petrona Bold" pitchFamily="34" charset="-120"/>
              </a:rPr>
              <a:t>Blood Vessels</a:t>
            </a:r>
            <a:endParaRPr lang="en-US" sz="2450" dirty="0"/>
          </a:p>
        </p:txBody>
      </p:sp>
      <p:sp>
        <p:nvSpPr>
          <p:cNvPr id="7" name="Text 5"/>
          <p:cNvSpPr/>
          <p:nvPr/>
        </p:nvSpPr>
        <p:spPr>
          <a:xfrm>
            <a:off x="5332928" y="5360194"/>
            <a:ext cx="3978116" cy="1088708"/>
          </a:xfrm>
          <a:prstGeom prst="rect">
            <a:avLst/>
          </a:prstGeom>
          <a:noFill/>
          <a:ln/>
        </p:spPr>
        <p:txBody>
          <a:bodyPr wrap="square" lIns="0" tIns="0" rIns="0" bIns="0" rtlCol="0" anchor="t"/>
          <a:lstStyle/>
          <a:p>
            <a:pPr marL="0" indent="0">
              <a:lnSpc>
                <a:spcPts val="2850"/>
              </a:lnSpc>
              <a:buNone/>
            </a:pPr>
            <a:r>
              <a:rPr lang="en-US" sz="1750" kern="0" spc="-36" dirty="0">
                <a:solidFill>
                  <a:srgbClr val="272525"/>
                </a:solidFill>
                <a:latin typeface="Inter" pitchFamily="34" charset="0"/>
                <a:ea typeface="Inter" pitchFamily="34" charset="-122"/>
                <a:cs typeface="Inter" pitchFamily="34" charset="-120"/>
              </a:rPr>
              <a:t>Arteries, veins, and capillaries form a complex network that transports blood to and from tissues.</a:t>
            </a:r>
            <a:endParaRPr lang="en-US" sz="1750" dirty="0"/>
          </a:p>
        </p:txBody>
      </p:sp>
      <p:sp>
        <p:nvSpPr>
          <p:cNvPr id="8" name="Text 6"/>
          <p:cNvSpPr/>
          <p:nvPr/>
        </p:nvSpPr>
        <p:spPr>
          <a:xfrm>
            <a:off x="9872067" y="4743450"/>
            <a:ext cx="3118842" cy="389930"/>
          </a:xfrm>
          <a:prstGeom prst="rect">
            <a:avLst/>
          </a:prstGeom>
          <a:noFill/>
          <a:ln/>
        </p:spPr>
        <p:txBody>
          <a:bodyPr wrap="none" lIns="0" tIns="0" rIns="0" bIns="0" rtlCol="0" anchor="t"/>
          <a:lstStyle/>
          <a:p>
            <a:pPr marL="0" indent="0">
              <a:lnSpc>
                <a:spcPts val="3050"/>
              </a:lnSpc>
              <a:buNone/>
            </a:pPr>
            <a:r>
              <a:rPr lang="en-US" sz="2450" b="1" kern="0" spc="-49" dirty="0">
                <a:solidFill>
                  <a:srgbClr val="F95F88"/>
                </a:solidFill>
                <a:latin typeface="Petrona Bold" pitchFamily="34" charset="0"/>
                <a:ea typeface="Petrona Bold" pitchFamily="34" charset="-122"/>
                <a:cs typeface="Petrona Bold" pitchFamily="34" charset="-120"/>
              </a:rPr>
              <a:t>Blood</a:t>
            </a:r>
            <a:endParaRPr lang="en-US" sz="2450" dirty="0"/>
          </a:p>
        </p:txBody>
      </p:sp>
      <p:sp>
        <p:nvSpPr>
          <p:cNvPr id="9" name="Text 7"/>
          <p:cNvSpPr/>
          <p:nvPr/>
        </p:nvSpPr>
        <p:spPr>
          <a:xfrm>
            <a:off x="9872067" y="5360194"/>
            <a:ext cx="3978116" cy="1088708"/>
          </a:xfrm>
          <a:prstGeom prst="rect">
            <a:avLst/>
          </a:prstGeom>
          <a:noFill/>
          <a:ln/>
        </p:spPr>
        <p:txBody>
          <a:bodyPr wrap="square" lIns="0" tIns="0" rIns="0" bIns="0" rtlCol="0" anchor="t"/>
          <a:lstStyle/>
          <a:p>
            <a:pPr marL="0" indent="0">
              <a:lnSpc>
                <a:spcPts val="2850"/>
              </a:lnSpc>
              <a:buNone/>
            </a:pPr>
            <a:r>
              <a:rPr lang="en-US" sz="1750" kern="0" spc="-36" dirty="0">
                <a:solidFill>
                  <a:srgbClr val="272525"/>
                </a:solidFill>
                <a:latin typeface="Inter" pitchFamily="34" charset="0"/>
                <a:ea typeface="Inter" pitchFamily="34" charset="-122"/>
                <a:cs typeface="Inter" pitchFamily="34" charset="-120"/>
              </a:rPr>
              <a:t>Blood consists of plasma, red blood cells, white blood cells, and platelets, each performing specific functions.</a:t>
            </a:r>
            <a:endParaRPr lang="en-US" sz="1750" dirty="0"/>
          </a:p>
        </p:txBody>
      </p:sp>
      <p:pic>
        <p:nvPicPr>
          <p:cNvPr id="10" name="Picture 9">
            <a:extLst>
              <a:ext uri="{FF2B5EF4-FFF2-40B4-BE49-F238E27FC236}">
                <a16:creationId xmlns:a16="http://schemas.microsoft.com/office/drawing/2014/main" id="{F7F3D084-72C4-30E3-A4E5-32D68890C4DE}"/>
              </a:ext>
            </a:extLst>
          </p:cNvPr>
          <p:cNvPicPr>
            <a:picLocks noChangeAspect="1"/>
          </p:cNvPicPr>
          <p:nvPr/>
        </p:nvPicPr>
        <p:blipFill>
          <a:blip r:embed="rId3"/>
          <a:stretch>
            <a:fillRect/>
          </a:stretch>
        </p:blipFill>
        <p:spPr>
          <a:xfrm>
            <a:off x="12784667" y="7610251"/>
            <a:ext cx="1845733" cy="61934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04255" y="594717"/>
            <a:ext cx="7735491" cy="1383506"/>
          </a:xfrm>
          <a:prstGeom prst="rect">
            <a:avLst/>
          </a:prstGeom>
          <a:noFill/>
          <a:ln/>
        </p:spPr>
        <p:txBody>
          <a:bodyPr wrap="square" lIns="0" tIns="0" rIns="0" bIns="0" rtlCol="0" anchor="t"/>
          <a:lstStyle/>
          <a:p>
            <a:pPr marL="0" indent="0">
              <a:lnSpc>
                <a:spcPts val="5400"/>
              </a:lnSpc>
              <a:buNone/>
            </a:pPr>
            <a:r>
              <a:rPr lang="en-US" sz="4350" b="1" kern="0" spc="-87" dirty="0">
                <a:solidFill>
                  <a:srgbClr val="F95F88"/>
                </a:solidFill>
                <a:latin typeface="Petrona Bold" pitchFamily="34" charset="0"/>
                <a:ea typeface="Petrona Bold" pitchFamily="34" charset="-122"/>
                <a:cs typeface="Petrona Bold" pitchFamily="34" charset="-120"/>
              </a:rPr>
              <a:t>Structure and Function of the Heart</a:t>
            </a:r>
            <a:endParaRPr lang="en-US" sz="4350" dirty="0"/>
          </a:p>
        </p:txBody>
      </p:sp>
      <p:sp>
        <p:nvSpPr>
          <p:cNvPr id="4" name="Text 1"/>
          <p:cNvSpPr/>
          <p:nvPr/>
        </p:nvSpPr>
        <p:spPr>
          <a:xfrm>
            <a:off x="704255" y="2280047"/>
            <a:ext cx="7735491" cy="1931670"/>
          </a:xfrm>
          <a:prstGeom prst="rect">
            <a:avLst/>
          </a:prstGeom>
          <a:noFill/>
          <a:ln/>
        </p:spPr>
        <p:txBody>
          <a:bodyPr wrap="square" lIns="0" tIns="0" rIns="0" bIns="0" rtlCol="0" anchor="t"/>
          <a:lstStyle/>
          <a:p>
            <a:pPr marL="0" indent="0" algn="just">
              <a:lnSpc>
                <a:spcPts val="2500"/>
              </a:lnSpc>
              <a:buNone/>
            </a:pPr>
            <a:r>
              <a:rPr lang="en-US" sz="1700" kern="0" spc="-32" dirty="0">
                <a:solidFill>
                  <a:srgbClr val="272525"/>
                </a:solidFill>
                <a:latin typeface="Inter" pitchFamily="34" charset="0"/>
                <a:ea typeface="Inter" pitchFamily="34" charset="-122"/>
                <a:cs typeface="Inter" pitchFamily="34" charset="-120"/>
              </a:rPr>
              <a:t>The heart is a four-chambered organ consisting of the left and right atria and the left and right ventricles. The atria receive blood returning to the heart, while the ventricles pump blood out to the lungs and the rest of the body. Valves between the chambers ensure unidirectional blood flow, preventing backflow and maintaining efficient circulation. The heart pumps both oxygenated and deoxygenated blood through separate circuits.</a:t>
            </a:r>
            <a:endParaRPr lang="en-US" sz="1700" dirty="0"/>
          </a:p>
        </p:txBody>
      </p:sp>
      <p:sp>
        <p:nvSpPr>
          <p:cNvPr id="6" name="Text 3"/>
          <p:cNvSpPr/>
          <p:nvPr/>
        </p:nvSpPr>
        <p:spPr>
          <a:xfrm>
            <a:off x="862846" y="4724638"/>
            <a:ext cx="135493" cy="332065"/>
          </a:xfrm>
          <a:prstGeom prst="rect">
            <a:avLst/>
          </a:prstGeom>
          <a:noFill/>
          <a:ln/>
        </p:spPr>
        <p:txBody>
          <a:bodyPr wrap="none" lIns="0" tIns="0" rIns="0" bIns="0" rtlCol="0" anchor="t"/>
          <a:lstStyle/>
          <a:p>
            <a:pPr marL="0" indent="0" algn="ctr">
              <a:lnSpc>
                <a:spcPts val="2600"/>
              </a:lnSpc>
              <a:buNone/>
            </a:pPr>
            <a:r>
              <a:rPr lang="en-US" sz="2600" b="1" kern="0" spc="-52" dirty="0">
                <a:solidFill>
                  <a:srgbClr val="272525"/>
                </a:solidFill>
                <a:latin typeface="Petrona Bold" pitchFamily="34" charset="0"/>
                <a:ea typeface="Petrona Bold" pitchFamily="34" charset="-122"/>
                <a:cs typeface="Petrona Bold" pitchFamily="34" charset="-120"/>
              </a:rPr>
              <a:t>1</a:t>
            </a:r>
            <a:endParaRPr lang="en-US" sz="2600" dirty="0"/>
          </a:p>
        </p:txBody>
      </p:sp>
      <p:sp>
        <p:nvSpPr>
          <p:cNvPr id="7" name="Text 4"/>
          <p:cNvSpPr/>
          <p:nvPr/>
        </p:nvSpPr>
        <p:spPr>
          <a:xfrm>
            <a:off x="1358146" y="4664393"/>
            <a:ext cx="2766893" cy="345877"/>
          </a:xfrm>
          <a:prstGeom prst="rect">
            <a:avLst/>
          </a:prstGeom>
          <a:noFill/>
          <a:ln/>
        </p:spPr>
        <p:txBody>
          <a:bodyPr wrap="none" lIns="0" tIns="0" rIns="0" bIns="0" rtlCol="0" anchor="t"/>
          <a:lstStyle/>
          <a:p>
            <a:pPr marL="0" indent="0">
              <a:lnSpc>
                <a:spcPts val="2700"/>
              </a:lnSpc>
              <a:buNone/>
            </a:pPr>
            <a:r>
              <a:rPr lang="en-US" sz="2150" b="1" kern="0" spc="-44" dirty="0">
                <a:solidFill>
                  <a:srgbClr val="272525"/>
                </a:solidFill>
                <a:latin typeface="Petrona Bold" pitchFamily="34" charset="0"/>
                <a:ea typeface="Petrona Bold" pitchFamily="34" charset="-122"/>
                <a:cs typeface="Petrona Bold" pitchFamily="34" charset="-120"/>
              </a:rPr>
              <a:t>Four Chambers</a:t>
            </a:r>
            <a:endParaRPr lang="en-US" sz="2150" dirty="0"/>
          </a:p>
        </p:txBody>
      </p:sp>
      <p:sp>
        <p:nvSpPr>
          <p:cNvPr id="8" name="Text 5"/>
          <p:cNvSpPr/>
          <p:nvPr/>
        </p:nvSpPr>
        <p:spPr>
          <a:xfrm>
            <a:off x="1358146" y="5130998"/>
            <a:ext cx="3113246" cy="965835"/>
          </a:xfrm>
          <a:prstGeom prst="rect">
            <a:avLst/>
          </a:prstGeom>
          <a:noFill/>
          <a:ln/>
        </p:spPr>
        <p:txBody>
          <a:bodyPr wrap="square" lIns="0" tIns="0" rIns="0" bIns="0" rtlCol="0" anchor="t"/>
          <a:lstStyle/>
          <a:p>
            <a:pPr marL="0" indent="0">
              <a:lnSpc>
                <a:spcPts val="2500"/>
              </a:lnSpc>
              <a:buNone/>
            </a:pPr>
            <a:r>
              <a:rPr lang="en-US" sz="1550" kern="0" spc="-32" dirty="0">
                <a:solidFill>
                  <a:srgbClr val="272525"/>
                </a:solidFill>
                <a:latin typeface="Inter" pitchFamily="34" charset="0"/>
                <a:ea typeface="Inter" pitchFamily="34" charset="-122"/>
                <a:cs typeface="Inter" pitchFamily="34" charset="-120"/>
              </a:rPr>
              <a:t>The heart has two atria and two ventricles, each playing a specific role in blood flow.</a:t>
            </a:r>
            <a:endParaRPr lang="en-US" sz="1550" dirty="0"/>
          </a:p>
        </p:txBody>
      </p:sp>
      <p:sp>
        <p:nvSpPr>
          <p:cNvPr id="10" name="Text 7"/>
          <p:cNvSpPr/>
          <p:nvPr/>
        </p:nvSpPr>
        <p:spPr>
          <a:xfrm>
            <a:off x="4808101" y="4724638"/>
            <a:ext cx="181689" cy="332065"/>
          </a:xfrm>
          <a:prstGeom prst="rect">
            <a:avLst/>
          </a:prstGeom>
          <a:noFill/>
          <a:ln/>
        </p:spPr>
        <p:txBody>
          <a:bodyPr wrap="none" lIns="0" tIns="0" rIns="0" bIns="0" rtlCol="0" anchor="t"/>
          <a:lstStyle/>
          <a:p>
            <a:pPr marL="0" indent="0" algn="ctr">
              <a:lnSpc>
                <a:spcPts val="2600"/>
              </a:lnSpc>
              <a:buNone/>
            </a:pPr>
            <a:r>
              <a:rPr lang="en-US" sz="2600" b="1" kern="0" spc="-52" dirty="0">
                <a:solidFill>
                  <a:srgbClr val="272525"/>
                </a:solidFill>
                <a:latin typeface="Petrona Bold" pitchFamily="34" charset="0"/>
                <a:ea typeface="Petrona Bold" pitchFamily="34" charset="-122"/>
                <a:cs typeface="Petrona Bold" pitchFamily="34" charset="-120"/>
              </a:rPr>
              <a:t>2</a:t>
            </a:r>
            <a:endParaRPr lang="en-US" sz="2600" dirty="0"/>
          </a:p>
        </p:txBody>
      </p:sp>
      <p:sp>
        <p:nvSpPr>
          <p:cNvPr id="11" name="Text 8"/>
          <p:cNvSpPr/>
          <p:nvPr/>
        </p:nvSpPr>
        <p:spPr>
          <a:xfrm>
            <a:off x="5326499" y="4664393"/>
            <a:ext cx="2766893" cy="345877"/>
          </a:xfrm>
          <a:prstGeom prst="rect">
            <a:avLst/>
          </a:prstGeom>
          <a:noFill/>
          <a:ln/>
        </p:spPr>
        <p:txBody>
          <a:bodyPr wrap="none" lIns="0" tIns="0" rIns="0" bIns="0" rtlCol="0" anchor="t"/>
          <a:lstStyle/>
          <a:p>
            <a:pPr marL="0" indent="0">
              <a:lnSpc>
                <a:spcPts val="2700"/>
              </a:lnSpc>
              <a:buNone/>
            </a:pPr>
            <a:r>
              <a:rPr lang="en-US" sz="2150" b="1" kern="0" spc="-44" dirty="0">
                <a:solidFill>
                  <a:srgbClr val="272525"/>
                </a:solidFill>
                <a:latin typeface="Petrona Bold" pitchFamily="34" charset="0"/>
                <a:ea typeface="Petrona Bold" pitchFamily="34" charset="-122"/>
                <a:cs typeface="Petrona Bold" pitchFamily="34" charset="-120"/>
              </a:rPr>
              <a:t>Valves</a:t>
            </a:r>
            <a:endParaRPr lang="en-US" sz="2150" dirty="0"/>
          </a:p>
        </p:txBody>
      </p:sp>
      <p:sp>
        <p:nvSpPr>
          <p:cNvPr id="12" name="Text 9"/>
          <p:cNvSpPr/>
          <p:nvPr/>
        </p:nvSpPr>
        <p:spPr>
          <a:xfrm>
            <a:off x="5326499" y="5130998"/>
            <a:ext cx="3113246" cy="965835"/>
          </a:xfrm>
          <a:prstGeom prst="rect">
            <a:avLst/>
          </a:prstGeom>
          <a:noFill/>
          <a:ln/>
        </p:spPr>
        <p:txBody>
          <a:bodyPr wrap="square" lIns="0" tIns="0" rIns="0" bIns="0" rtlCol="0" anchor="t"/>
          <a:lstStyle/>
          <a:p>
            <a:pPr marL="0" indent="0">
              <a:lnSpc>
                <a:spcPts val="2500"/>
              </a:lnSpc>
              <a:buNone/>
            </a:pPr>
            <a:r>
              <a:rPr lang="en-US" sz="1550" kern="0" spc="-32" dirty="0">
                <a:solidFill>
                  <a:srgbClr val="272525"/>
                </a:solidFill>
                <a:latin typeface="Inter" pitchFamily="34" charset="0"/>
                <a:ea typeface="Inter" pitchFamily="34" charset="-122"/>
                <a:cs typeface="Inter" pitchFamily="34" charset="-120"/>
              </a:rPr>
              <a:t>Valves ensure blood flows in one direction, preventing backflow and maintaining efficiency.</a:t>
            </a:r>
            <a:endParaRPr lang="en-US" sz="1550" dirty="0"/>
          </a:p>
        </p:txBody>
      </p:sp>
      <p:sp>
        <p:nvSpPr>
          <p:cNvPr id="14" name="Text 11"/>
          <p:cNvSpPr/>
          <p:nvPr/>
        </p:nvSpPr>
        <p:spPr>
          <a:xfrm>
            <a:off x="839867" y="6584633"/>
            <a:ext cx="181332" cy="332065"/>
          </a:xfrm>
          <a:prstGeom prst="rect">
            <a:avLst/>
          </a:prstGeom>
          <a:noFill/>
          <a:ln/>
        </p:spPr>
        <p:txBody>
          <a:bodyPr wrap="none" lIns="0" tIns="0" rIns="0" bIns="0" rtlCol="0" anchor="t"/>
          <a:lstStyle/>
          <a:p>
            <a:pPr marL="0" indent="0" algn="ctr">
              <a:lnSpc>
                <a:spcPts val="2600"/>
              </a:lnSpc>
              <a:buNone/>
            </a:pPr>
            <a:r>
              <a:rPr lang="en-US" sz="2600" b="1" kern="0" spc="-52" dirty="0">
                <a:solidFill>
                  <a:srgbClr val="272525"/>
                </a:solidFill>
                <a:latin typeface="Petrona Bold" pitchFamily="34" charset="0"/>
                <a:ea typeface="Petrona Bold" pitchFamily="34" charset="-122"/>
                <a:cs typeface="Petrona Bold" pitchFamily="34" charset="-120"/>
              </a:rPr>
              <a:t>3</a:t>
            </a:r>
            <a:endParaRPr lang="en-US" sz="2600" dirty="0"/>
          </a:p>
        </p:txBody>
      </p:sp>
      <p:sp>
        <p:nvSpPr>
          <p:cNvPr id="15" name="Text 12"/>
          <p:cNvSpPr/>
          <p:nvPr/>
        </p:nvSpPr>
        <p:spPr>
          <a:xfrm>
            <a:off x="1358146" y="6524387"/>
            <a:ext cx="2766893" cy="345877"/>
          </a:xfrm>
          <a:prstGeom prst="rect">
            <a:avLst/>
          </a:prstGeom>
          <a:noFill/>
          <a:ln/>
        </p:spPr>
        <p:txBody>
          <a:bodyPr wrap="none" lIns="0" tIns="0" rIns="0" bIns="0" rtlCol="0" anchor="t"/>
          <a:lstStyle/>
          <a:p>
            <a:pPr marL="0" indent="0">
              <a:lnSpc>
                <a:spcPts val="2700"/>
              </a:lnSpc>
              <a:buNone/>
            </a:pPr>
            <a:r>
              <a:rPr lang="en-US" sz="2150" b="1" kern="0" spc="-44" dirty="0">
                <a:solidFill>
                  <a:srgbClr val="272525"/>
                </a:solidFill>
                <a:latin typeface="Petrona Bold" pitchFamily="34" charset="0"/>
                <a:ea typeface="Petrona Bold" pitchFamily="34" charset="-122"/>
                <a:cs typeface="Petrona Bold" pitchFamily="34" charset="-120"/>
              </a:rPr>
              <a:t>Separate Circuits</a:t>
            </a:r>
            <a:endParaRPr lang="en-US" sz="2150" dirty="0"/>
          </a:p>
        </p:txBody>
      </p:sp>
      <p:sp>
        <p:nvSpPr>
          <p:cNvPr id="16" name="Text 13"/>
          <p:cNvSpPr/>
          <p:nvPr/>
        </p:nvSpPr>
        <p:spPr>
          <a:xfrm>
            <a:off x="1358146" y="6990993"/>
            <a:ext cx="7081599" cy="643890"/>
          </a:xfrm>
          <a:prstGeom prst="rect">
            <a:avLst/>
          </a:prstGeom>
          <a:noFill/>
          <a:ln/>
        </p:spPr>
        <p:txBody>
          <a:bodyPr wrap="square" lIns="0" tIns="0" rIns="0" bIns="0" rtlCol="0" anchor="t"/>
          <a:lstStyle/>
          <a:p>
            <a:pPr marL="0" indent="0">
              <a:lnSpc>
                <a:spcPts val="2500"/>
              </a:lnSpc>
              <a:buNone/>
            </a:pPr>
            <a:r>
              <a:rPr lang="en-US" sz="1550" kern="0" spc="-32" dirty="0">
                <a:solidFill>
                  <a:srgbClr val="272525"/>
                </a:solidFill>
                <a:latin typeface="Inter" pitchFamily="34" charset="0"/>
                <a:ea typeface="Inter" pitchFamily="34" charset="-122"/>
                <a:cs typeface="Inter" pitchFamily="34" charset="-120"/>
              </a:rPr>
              <a:t>The heart pumps oxygenated and deoxygenated blood through pulmonary and systemic circuits.</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10183"/>
          <a:stretch/>
        </p:blipFill>
        <p:spPr>
          <a:xfrm>
            <a:off x="9144000" y="16042"/>
            <a:ext cx="5486400" cy="8229599"/>
          </a:xfrm>
          <a:prstGeom prst="rect">
            <a:avLst/>
          </a:prstGeom>
        </p:spPr>
      </p:pic>
      <p:sp>
        <p:nvSpPr>
          <p:cNvPr id="3" name="Text 0"/>
          <p:cNvSpPr/>
          <p:nvPr/>
        </p:nvSpPr>
        <p:spPr>
          <a:xfrm>
            <a:off x="715328" y="838081"/>
            <a:ext cx="7230904" cy="702588"/>
          </a:xfrm>
          <a:prstGeom prst="rect">
            <a:avLst/>
          </a:prstGeom>
          <a:noFill/>
          <a:ln/>
        </p:spPr>
        <p:txBody>
          <a:bodyPr wrap="none" lIns="0" tIns="0" rIns="0" bIns="0" rtlCol="0" anchor="t"/>
          <a:lstStyle/>
          <a:p>
            <a:pPr marL="0" indent="0">
              <a:lnSpc>
                <a:spcPts val="5500"/>
              </a:lnSpc>
              <a:buNone/>
            </a:pPr>
            <a:r>
              <a:rPr lang="en-US" sz="4400" b="1" kern="0" spc="-89" dirty="0">
                <a:solidFill>
                  <a:srgbClr val="F95F88"/>
                </a:solidFill>
                <a:latin typeface="Petrona Bold" pitchFamily="34" charset="0"/>
                <a:ea typeface="Petrona Bold" pitchFamily="34" charset="-122"/>
                <a:cs typeface="Petrona Bold" pitchFamily="34" charset="-120"/>
              </a:rPr>
              <a:t>The Network of Blood Vessels</a:t>
            </a:r>
            <a:endParaRPr lang="en-US" sz="4400" dirty="0"/>
          </a:p>
        </p:txBody>
      </p:sp>
      <p:sp>
        <p:nvSpPr>
          <p:cNvPr id="4" name="Text 1"/>
          <p:cNvSpPr/>
          <p:nvPr/>
        </p:nvSpPr>
        <p:spPr>
          <a:xfrm>
            <a:off x="715328" y="1847255"/>
            <a:ext cx="7713345" cy="1635323"/>
          </a:xfrm>
          <a:prstGeom prst="rect">
            <a:avLst/>
          </a:prstGeom>
          <a:noFill/>
          <a:ln/>
        </p:spPr>
        <p:txBody>
          <a:bodyPr wrap="square" lIns="0" tIns="0" rIns="0" bIns="0" rtlCol="0" anchor="t"/>
          <a:lstStyle/>
          <a:p>
            <a:pPr marL="0" indent="0">
              <a:lnSpc>
                <a:spcPts val="2550"/>
              </a:lnSpc>
              <a:buNone/>
            </a:pPr>
            <a:r>
              <a:rPr lang="en-US" sz="1600" kern="0" spc="-32" dirty="0">
                <a:solidFill>
                  <a:srgbClr val="272525"/>
                </a:solidFill>
                <a:latin typeface="Inter" pitchFamily="34" charset="0"/>
                <a:ea typeface="Inter" pitchFamily="34" charset="-122"/>
                <a:cs typeface="Inter" pitchFamily="34" charset="-120"/>
              </a:rPr>
              <a:t>Blood vessels are the pathways through which blood travels, consisting of arteries, veins, and capillaries. Arteries carry oxygenated blood away from the heart to the body's tissues, while veins return deoxygenated blood back to the heart. Capillaries are tiny vessels that facilitate the exchange of gases, nutrients, and waste products at the cellular level, connecting arteries and veins.</a:t>
            </a:r>
            <a:endParaRPr lang="en-US" sz="1600" dirty="0"/>
          </a:p>
        </p:txBody>
      </p:sp>
      <p:sp>
        <p:nvSpPr>
          <p:cNvPr id="6" name="Text 2"/>
          <p:cNvSpPr/>
          <p:nvPr/>
        </p:nvSpPr>
        <p:spPr>
          <a:xfrm>
            <a:off x="2043946" y="3916799"/>
            <a:ext cx="2810589" cy="351353"/>
          </a:xfrm>
          <a:prstGeom prst="rect">
            <a:avLst/>
          </a:prstGeom>
          <a:noFill/>
          <a:ln/>
        </p:spPr>
        <p:txBody>
          <a:bodyPr wrap="none" lIns="0" tIns="0" rIns="0" bIns="0" rtlCol="0" anchor="t"/>
          <a:lstStyle/>
          <a:p>
            <a:pPr marL="0" indent="0" algn="l">
              <a:lnSpc>
                <a:spcPts val="2750"/>
              </a:lnSpc>
              <a:buNone/>
            </a:pPr>
            <a:r>
              <a:rPr lang="en-US" sz="2200" b="1" kern="0" spc="-44" dirty="0">
                <a:solidFill>
                  <a:srgbClr val="272525"/>
                </a:solidFill>
                <a:latin typeface="Petrona Bold" pitchFamily="34" charset="0"/>
                <a:ea typeface="Petrona Bold" pitchFamily="34" charset="-122"/>
                <a:cs typeface="Petrona Bold" pitchFamily="34" charset="-120"/>
              </a:rPr>
              <a:t>Arteries</a:t>
            </a:r>
            <a:endParaRPr lang="en-US" sz="2200" dirty="0"/>
          </a:p>
        </p:txBody>
      </p:sp>
      <p:sp>
        <p:nvSpPr>
          <p:cNvPr id="7" name="Text 3"/>
          <p:cNvSpPr/>
          <p:nvPr/>
        </p:nvSpPr>
        <p:spPr>
          <a:xfrm>
            <a:off x="2043946" y="4390787"/>
            <a:ext cx="6384727" cy="327065"/>
          </a:xfrm>
          <a:prstGeom prst="rect">
            <a:avLst/>
          </a:prstGeom>
          <a:noFill/>
          <a:ln/>
        </p:spPr>
        <p:txBody>
          <a:bodyPr wrap="none" lIns="0" tIns="0" rIns="0" bIns="0" rtlCol="0" anchor="t"/>
          <a:lstStyle/>
          <a:p>
            <a:pPr marL="0" indent="0" algn="l">
              <a:lnSpc>
                <a:spcPts val="2550"/>
              </a:lnSpc>
              <a:buNone/>
            </a:pPr>
            <a:r>
              <a:rPr lang="en-US" sz="1600" kern="0" spc="-32" dirty="0">
                <a:solidFill>
                  <a:srgbClr val="272525"/>
                </a:solidFill>
                <a:latin typeface="Inter" pitchFamily="34" charset="0"/>
                <a:ea typeface="Inter" pitchFamily="34" charset="-122"/>
                <a:cs typeface="Inter" pitchFamily="34" charset="-120"/>
              </a:rPr>
              <a:t>Carry oxygenated blood away from the heart.</a:t>
            </a:r>
            <a:endParaRPr lang="en-US" sz="1600" dirty="0"/>
          </a:p>
        </p:txBody>
      </p:sp>
      <p:sp>
        <p:nvSpPr>
          <p:cNvPr id="9" name="Text 4"/>
          <p:cNvSpPr/>
          <p:nvPr/>
        </p:nvSpPr>
        <p:spPr>
          <a:xfrm>
            <a:off x="2043946" y="5143143"/>
            <a:ext cx="2810589" cy="351353"/>
          </a:xfrm>
          <a:prstGeom prst="rect">
            <a:avLst/>
          </a:prstGeom>
          <a:noFill/>
          <a:ln/>
        </p:spPr>
        <p:txBody>
          <a:bodyPr wrap="none" lIns="0" tIns="0" rIns="0" bIns="0" rtlCol="0" anchor="t"/>
          <a:lstStyle/>
          <a:p>
            <a:pPr marL="0" indent="0" algn="l">
              <a:lnSpc>
                <a:spcPts val="2750"/>
              </a:lnSpc>
              <a:buNone/>
            </a:pPr>
            <a:r>
              <a:rPr lang="en-US" sz="2200" b="1" kern="0" spc="-44" dirty="0">
                <a:solidFill>
                  <a:srgbClr val="272525"/>
                </a:solidFill>
                <a:latin typeface="Petrona Bold" pitchFamily="34" charset="0"/>
                <a:ea typeface="Petrona Bold" pitchFamily="34" charset="-122"/>
                <a:cs typeface="Petrona Bold" pitchFamily="34" charset="-120"/>
              </a:rPr>
              <a:t>Capillaries</a:t>
            </a:r>
            <a:endParaRPr lang="en-US" sz="2200" dirty="0"/>
          </a:p>
        </p:txBody>
      </p:sp>
      <p:sp>
        <p:nvSpPr>
          <p:cNvPr id="10" name="Text 5"/>
          <p:cNvSpPr/>
          <p:nvPr/>
        </p:nvSpPr>
        <p:spPr>
          <a:xfrm>
            <a:off x="2043946" y="5617131"/>
            <a:ext cx="6384727" cy="327065"/>
          </a:xfrm>
          <a:prstGeom prst="rect">
            <a:avLst/>
          </a:prstGeom>
          <a:noFill/>
          <a:ln/>
        </p:spPr>
        <p:txBody>
          <a:bodyPr wrap="none" lIns="0" tIns="0" rIns="0" bIns="0" rtlCol="0" anchor="t"/>
          <a:lstStyle/>
          <a:p>
            <a:pPr marL="0" indent="0" algn="l">
              <a:lnSpc>
                <a:spcPts val="2550"/>
              </a:lnSpc>
              <a:buNone/>
            </a:pPr>
            <a:r>
              <a:rPr lang="en-US" sz="1600" kern="0" spc="-32" dirty="0">
                <a:solidFill>
                  <a:srgbClr val="272525"/>
                </a:solidFill>
                <a:latin typeface="Inter" pitchFamily="34" charset="0"/>
                <a:ea typeface="Inter" pitchFamily="34" charset="-122"/>
                <a:cs typeface="Inter" pitchFamily="34" charset="-120"/>
              </a:rPr>
              <a:t>Enable gas and nutrient exchange at the cellular level.</a:t>
            </a:r>
            <a:endParaRPr lang="en-US" sz="1600" dirty="0"/>
          </a:p>
        </p:txBody>
      </p:sp>
      <p:sp>
        <p:nvSpPr>
          <p:cNvPr id="12" name="Text 6"/>
          <p:cNvSpPr/>
          <p:nvPr/>
        </p:nvSpPr>
        <p:spPr>
          <a:xfrm>
            <a:off x="2043946" y="6369487"/>
            <a:ext cx="2810589" cy="351353"/>
          </a:xfrm>
          <a:prstGeom prst="rect">
            <a:avLst/>
          </a:prstGeom>
          <a:noFill/>
          <a:ln/>
        </p:spPr>
        <p:txBody>
          <a:bodyPr wrap="none" lIns="0" tIns="0" rIns="0" bIns="0" rtlCol="0" anchor="t"/>
          <a:lstStyle/>
          <a:p>
            <a:pPr marL="0" indent="0" algn="l">
              <a:lnSpc>
                <a:spcPts val="2750"/>
              </a:lnSpc>
              <a:buNone/>
            </a:pPr>
            <a:r>
              <a:rPr lang="en-US" sz="2200" b="1" kern="0" spc="-44" dirty="0">
                <a:solidFill>
                  <a:srgbClr val="272525"/>
                </a:solidFill>
                <a:latin typeface="Petrona Bold" pitchFamily="34" charset="0"/>
                <a:ea typeface="Petrona Bold" pitchFamily="34" charset="-122"/>
                <a:cs typeface="Petrona Bold" pitchFamily="34" charset="-120"/>
              </a:rPr>
              <a:t>Veins</a:t>
            </a:r>
            <a:endParaRPr lang="en-US" sz="2200" dirty="0"/>
          </a:p>
        </p:txBody>
      </p:sp>
      <p:sp>
        <p:nvSpPr>
          <p:cNvPr id="13" name="Text 7"/>
          <p:cNvSpPr/>
          <p:nvPr/>
        </p:nvSpPr>
        <p:spPr>
          <a:xfrm>
            <a:off x="2043946" y="6843474"/>
            <a:ext cx="6384727" cy="327065"/>
          </a:xfrm>
          <a:prstGeom prst="rect">
            <a:avLst/>
          </a:prstGeom>
          <a:noFill/>
          <a:ln/>
        </p:spPr>
        <p:txBody>
          <a:bodyPr wrap="none" lIns="0" tIns="0" rIns="0" bIns="0" rtlCol="0" anchor="t"/>
          <a:lstStyle/>
          <a:p>
            <a:pPr marL="0" indent="0" algn="l">
              <a:lnSpc>
                <a:spcPts val="2550"/>
              </a:lnSpc>
              <a:buNone/>
            </a:pPr>
            <a:r>
              <a:rPr lang="en-US" sz="1600" kern="0" spc="-32" dirty="0">
                <a:solidFill>
                  <a:srgbClr val="272525"/>
                </a:solidFill>
                <a:latin typeface="Inter" pitchFamily="34" charset="0"/>
                <a:ea typeface="Inter" pitchFamily="34" charset="-122"/>
                <a:cs typeface="Inter" pitchFamily="34" charset="-120"/>
              </a:rPr>
              <a:t>Return deoxygenated blood to the heart.</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176462" y="364866"/>
            <a:ext cx="8967537" cy="1283494"/>
          </a:xfrm>
          <a:prstGeom prst="rect">
            <a:avLst/>
          </a:prstGeom>
          <a:noFill/>
          <a:ln/>
        </p:spPr>
        <p:txBody>
          <a:bodyPr wrap="square" lIns="0" tIns="0" rIns="0" bIns="0" rtlCol="0" anchor="t"/>
          <a:lstStyle/>
          <a:p>
            <a:pPr marL="0" indent="0">
              <a:lnSpc>
                <a:spcPts val="5050"/>
              </a:lnSpc>
              <a:buNone/>
            </a:pPr>
            <a:r>
              <a:rPr lang="en-US" sz="3800" b="1" kern="0" spc="-81" dirty="0">
                <a:solidFill>
                  <a:srgbClr val="F95F88"/>
                </a:solidFill>
                <a:latin typeface="Petrona Bold" pitchFamily="34" charset="0"/>
                <a:ea typeface="Petrona Bold" pitchFamily="34" charset="-122"/>
                <a:cs typeface="Petrona Bold" pitchFamily="34" charset="-120"/>
              </a:rPr>
              <a:t>Circulatory Pathways: Systemic, Pulmonary, Coronary</a:t>
            </a:r>
            <a:endParaRPr lang="en-US" sz="3800" dirty="0"/>
          </a:p>
        </p:txBody>
      </p:sp>
      <p:sp>
        <p:nvSpPr>
          <p:cNvPr id="4" name="Text 1"/>
          <p:cNvSpPr/>
          <p:nvPr/>
        </p:nvSpPr>
        <p:spPr>
          <a:xfrm>
            <a:off x="176462" y="1760280"/>
            <a:ext cx="8710863" cy="1933872"/>
          </a:xfrm>
          <a:prstGeom prst="rect">
            <a:avLst/>
          </a:prstGeom>
          <a:noFill/>
          <a:ln/>
        </p:spPr>
        <p:txBody>
          <a:bodyPr wrap="square" lIns="0" tIns="0" rIns="0" bIns="0" rtlCol="0" anchor="t"/>
          <a:lstStyle/>
          <a:p>
            <a:pPr marL="0" indent="0">
              <a:lnSpc>
                <a:spcPts val="2350"/>
              </a:lnSpc>
              <a:buNone/>
            </a:pPr>
            <a:r>
              <a:rPr lang="en-US" sz="1750" kern="0" spc="-29" dirty="0">
                <a:solidFill>
                  <a:srgbClr val="272525"/>
                </a:solidFill>
                <a:latin typeface="Inter" pitchFamily="34" charset="0"/>
                <a:ea typeface="Inter" pitchFamily="34" charset="-122"/>
                <a:cs typeface="Inter" pitchFamily="34" charset="-120"/>
              </a:rPr>
              <a:t>The circulatory system consists of three main pathways: systemic, pulmonary, and coronary circulation. Systemic circulation delivers oxygen-rich blood to the body’s tissues and organs, while pulmonary circulation facilitates the exchange of oxygen and carbon dioxide in the lungs. Coronary circulation supplies blood specifically to the heart muscle, ensuring its proper function.</a:t>
            </a:r>
            <a:endParaRPr lang="en-US" sz="1750" dirty="0"/>
          </a:p>
        </p:txBody>
      </p:sp>
      <p:sp>
        <p:nvSpPr>
          <p:cNvPr id="8" name="Text 5"/>
          <p:cNvSpPr/>
          <p:nvPr/>
        </p:nvSpPr>
        <p:spPr>
          <a:xfrm>
            <a:off x="870585" y="4170164"/>
            <a:ext cx="125730" cy="308015"/>
          </a:xfrm>
          <a:prstGeom prst="rect">
            <a:avLst/>
          </a:prstGeom>
          <a:noFill/>
          <a:ln/>
        </p:spPr>
        <p:txBody>
          <a:bodyPr wrap="none" lIns="0" tIns="0" rIns="0" bIns="0" rtlCol="0" anchor="t"/>
          <a:lstStyle/>
          <a:p>
            <a:pPr marL="0" indent="0" algn="ctr">
              <a:lnSpc>
                <a:spcPts val="2400"/>
              </a:lnSpc>
              <a:buNone/>
            </a:pPr>
            <a:r>
              <a:rPr lang="en-US" sz="2400" b="1" kern="0" spc="-49" dirty="0">
                <a:solidFill>
                  <a:srgbClr val="272525"/>
                </a:solidFill>
                <a:latin typeface="Petrona Bold" pitchFamily="34" charset="0"/>
                <a:ea typeface="Petrona Bold" pitchFamily="34" charset="-122"/>
                <a:cs typeface="Petrona Bold" pitchFamily="34" charset="-120"/>
              </a:rPr>
              <a:t>1</a:t>
            </a:r>
            <a:endParaRPr lang="en-US" sz="2400" dirty="0"/>
          </a:p>
        </p:txBody>
      </p:sp>
      <p:sp>
        <p:nvSpPr>
          <p:cNvPr id="9" name="Text 6"/>
          <p:cNvSpPr/>
          <p:nvPr/>
        </p:nvSpPr>
        <p:spPr>
          <a:xfrm>
            <a:off x="1960245" y="4090868"/>
            <a:ext cx="2567226" cy="320873"/>
          </a:xfrm>
          <a:prstGeom prst="rect">
            <a:avLst/>
          </a:prstGeom>
          <a:noFill/>
          <a:ln/>
        </p:spPr>
        <p:txBody>
          <a:bodyPr wrap="none" lIns="0" tIns="0" rIns="0" bIns="0" rtlCol="0" anchor="t"/>
          <a:lstStyle/>
          <a:p>
            <a:pPr marL="0" indent="0" algn="l">
              <a:lnSpc>
                <a:spcPts val="2500"/>
              </a:lnSpc>
              <a:buNone/>
            </a:pPr>
            <a:r>
              <a:rPr lang="en-US" sz="2000" b="1" kern="0" spc="-40" dirty="0">
                <a:solidFill>
                  <a:srgbClr val="272525"/>
                </a:solidFill>
                <a:latin typeface="Petrona Bold" pitchFamily="34" charset="0"/>
                <a:ea typeface="Petrona Bold" pitchFamily="34" charset="-122"/>
                <a:cs typeface="Petrona Bold" pitchFamily="34" charset="-120"/>
              </a:rPr>
              <a:t>Systemic Circulation</a:t>
            </a:r>
            <a:endParaRPr lang="en-US" sz="2000" dirty="0"/>
          </a:p>
        </p:txBody>
      </p:sp>
      <p:sp>
        <p:nvSpPr>
          <p:cNvPr id="10" name="Text 7"/>
          <p:cNvSpPr/>
          <p:nvPr/>
        </p:nvSpPr>
        <p:spPr>
          <a:xfrm>
            <a:off x="1960245" y="4523661"/>
            <a:ext cx="6530340" cy="298609"/>
          </a:xfrm>
          <a:prstGeom prst="rect">
            <a:avLst/>
          </a:prstGeom>
          <a:noFill/>
          <a:ln/>
        </p:spPr>
        <p:txBody>
          <a:bodyPr wrap="none" lIns="0" tIns="0" rIns="0" bIns="0" rtlCol="0" anchor="t"/>
          <a:lstStyle/>
          <a:p>
            <a:pPr marL="0" indent="0" algn="l">
              <a:lnSpc>
                <a:spcPts val="2350"/>
              </a:lnSpc>
              <a:buNone/>
            </a:pPr>
            <a:r>
              <a:rPr lang="en-US" sz="1450" kern="0" spc="-29" dirty="0">
                <a:solidFill>
                  <a:srgbClr val="272525"/>
                </a:solidFill>
                <a:latin typeface="Inter" pitchFamily="34" charset="0"/>
                <a:ea typeface="Inter" pitchFamily="34" charset="-122"/>
                <a:cs typeface="Inter" pitchFamily="34" charset="-120"/>
              </a:rPr>
              <a:t>Delivers oxygen-rich blood to tissues and organs throughout the body.</a:t>
            </a:r>
            <a:endParaRPr lang="en-US" sz="1450" dirty="0"/>
          </a:p>
        </p:txBody>
      </p:sp>
      <p:sp>
        <p:nvSpPr>
          <p:cNvPr id="13" name="Text 10"/>
          <p:cNvSpPr/>
          <p:nvPr/>
        </p:nvSpPr>
        <p:spPr>
          <a:xfrm>
            <a:off x="849154" y="5461635"/>
            <a:ext cx="168473" cy="308015"/>
          </a:xfrm>
          <a:prstGeom prst="rect">
            <a:avLst/>
          </a:prstGeom>
          <a:noFill/>
          <a:ln/>
        </p:spPr>
        <p:txBody>
          <a:bodyPr wrap="none" lIns="0" tIns="0" rIns="0" bIns="0" rtlCol="0" anchor="t"/>
          <a:lstStyle/>
          <a:p>
            <a:pPr marL="0" indent="0" algn="ctr">
              <a:lnSpc>
                <a:spcPts val="2400"/>
              </a:lnSpc>
              <a:buNone/>
            </a:pPr>
            <a:r>
              <a:rPr lang="en-US" sz="2400" b="1" kern="0" spc="-49" dirty="0">
                <a:solidFill>
                  <a:srgbClr val="272525"/>
                </a:solidFill>
                <a:latin typeface="Petrona Bold" pitchFamily="34" charset="0"/>
                <a:ea typeface="Petrona Bold" pitchFamily="34" charset="-122"/>
                <a:cs typeface="Petrona Bold" pitchFamily="34" charset="-120"/>
              </a:rPr>
              <a:t>2</a:t>
            </a:r>
            <a:endParaRPr lang="en-US" sz="2400" dirty="0"/>
          </a:p>
        </p:txBody>
      </p:sp>
      <p:sp>
        <p:nvSpPr>
          <p:cNvPr id="14" name="Text 11"/>
          <p:cNvSpPr/>
          <p:nvPr/>
        </p:nvSpPr>
        <p:spPr>
          <a:xfrm>
            <a:off x="1960245" y="5382339"/>
            <a:ext cx="2604730" cy="320873"/>
          </a:xfrm>
          <a:prstGeom prst="rect">
            <a:avLst/>
          </a:prstGeom>
          <a:noFill/>
          <a:ln/>
        </p:spPr>
        <p:txBody>
          <a:bodyPr wrap="none" lIns="0" tIns="0" rIns="0" bIns="0" rtlCol="0" anchor="t"/>
          <a:lstStyle/>
          <a:p>
            <a:pPr marL="0" indent="0" algn="l">
              <a:lnSpc>
                <a:spcPts val="2500"/>
              </a:lnSpc>
              <a:buNone/>
            </a:pPr>
            <a:r>
              <a:rPr lang="en-US" sz="2000" b="1" kern="0" spc="-40" dirty="0">
                <a:solidFill>
                  <a:srgbClr val="272525"/>
                </a:solidFill>
                <a:latin typeface="Petrona Bold" pitchFamily="34" charset="0"/>
                <a:ea typeface="Petrona Bold" pitchFamily="34" charset="-122"/>
                <a:cs typeface="Petrona Bold" pitchFamily="34" charset="-120"/>
              </a:rPr>
              <a:t>Pulmonary Circulation</a:t>
            </a:r>
            <a:endParaRPr lang="en-US" sz="2000" dirty="0"/>
          </a:p>
        </p:txBody>
      </p:sp>
      <p:sp>
        <p:nvSpPr>
          <p:cNvPr id="15" name="Text 12"/>
          <p:cNvSpPr/>
          <p:nvPr/>
        </p:nvSpPr>
        <p:spPr>
          <a:xfrm>
            <a:off x="1960245" y="5815132"/>
            <a:ext cx="6530340" cy="298609"/>
          </a:xfrm>
          <a:prstGeom prst="rect">
            <a:avLst/>
          </a:prstGeom>
          <a:noFill/>
          <a:ln/>
        </p:spPr>
        <p:txBody>
          <a:bodyPr wrap="none" lIns="0" tIns="0" rIns="0" bIns="0" rtlCol="0" anchor="t"/>
          <a:lstStyle/>
          <a:p>
            <a:pPr marL="0" indent="0" algn="l">
              <a:lnSpc>
                <a:spcPts val="2350"/>
              </a:lnSpc>
              <a:buNone/>
            </a:pPr>
            <a:r>
              <a:rPr lang="en-US" sz="1450" kern="0" spc="-29" dirty="0">
                <a:solidFill>
                  <a:srgbClr val="272525"/>
                </a:solidFill>
                <a:latin typeface="Inter" pitchFamily="34" charset="0"/>
                <a:ea typeface="Inter" pitchFamily="34" charset="-122"/>
                <a:cs typeface="Inter" pitchFamily="34" charset="-120"/>
              </a:rPr>
              <a:t>Exchanges oxygen and carbon dioxide in the lungs.</a:t>
            </a:r>
            <a:endParaRPr lang="en-US" sz="1450" dirty="0"/>
          </a:p>
        </p:txBody>
      </p:sp>
      <p:sp>
        <p:nvSpPr>
          <p:cNvPr id="18" name="Text 15"/>
          <p:cNvSpPr/>
          <p:nvPr/>
        </p:nvSpPr>
        <p:spPr>
          <a:xfrm>
            <a:off x="849392" y="6753106"/>
            <a:ext cx="168116" cy="308015"/>
          </a:xfrm>
          <a:prstGeom prst="rect">
            <a:avLst/>
          </a:prstGeom>
          <a:noFill/>
          <a:ln/>
        </p:spPr>
        <p:txBody>
          <a:bodyPr wrap="none" lIns="0" tIns="0" rIns="0" bIns="0" rtlCol="0" anchor="t"/>
          <a:lstStyle/>
          <a:p>
            <a:pPr marL="0" indent="0" algn="ctr">
              <a:lnSpc>
                <a:spcPts val="2400"/>
              </a:lnSpc>
              <a:buNone/>
            </a:pPr>
            <a:r>
              <a:rPr lang="en-US" sz="2400" b="1" kern="0" spc="-49" dirty="0">
                <a:solidFill>
                  <a:srgbClr val="272525"/>
                </a:solidFill>
                <a:latin typeface="Petrona Bold" pitchFamily="34" charset="0"/>
                <a:ea typeface="Petrona Bold" pitchFamily="34" charset="-122"/>
                <a:cs typeface="Petrona Bold" pitchFamily="34" charset="-120"/>
              </a:rPr>
              <a:t>3</a:t>
            </a:r>
            <a:endParaRPr lang="en-US" sz="2400" dirty="0"/>
          </a:p>
        </p:txBody>
      </p:sp>
      <p:sp>
        <p:nvSpPr>
          <p:cNvPr id="19" name="Text 16"/>
          <p:cNvSpPr/>
          <p:nvPr/>
        </p:nvSpPr>
        <p:spPr>
          <a:xfrm>
            <a:off x="1960245" y="6673810"/>
            <a:ext cx="2567226" cy="320873"/>
          </a:xfrm>
          <a:prstGeom prst="rect">
            <a:avLst/>
          </a:prstGeom>
          <a:noFill/>
          <a:ln/>
        </p:spPr>
        <p:txBody>
          <a:bodyPr wrap="none" lIns="0" tIns="0" rIns="0" bIns="0" rtlCol="0" anchor="t"/>
          <a:lstStyle/>
          <a:p>
            <a:pPr marL="0" indent="0" algn="l">
              <a:lnSpc>
                <a:spcPts val="2500"/>
              </a:lnSpc>
              <a:buNone/>
            </a:pPr>
            <a:r>
              <a:rPr lang="en-US" sz="2000" b="1" kern="0" spc="-40" dirty="0">
                <a:solidFill>
                  <a:srgbClr val="272525"/>
                </a:solidFill>
                <a:latin typeface="Petrona Bold" pitchFamily="34" charset="0"/>
                <a:ea typeface="Petrona Bold" pitchFamily="34" charset="-122"/>
                <a:cs typeface="Petrona Bold" pitchFamily="34" charset="-120"/>
              </a:rPr>
              <a:t>Coronary Circulation</a:t>
            </a:r>
            <a:endParaRPr lang="en-US" sz="2000" dirty="0"/>
          </a:p>
        </p:txBody>
      </p:sp>
      <p:sp>
        <p:nvSpPr>
          <p:cNvPr id="20" name="Text 17"/>
          <p:cNvSpPr/>
          <p:nvPr/>
        </p:nvSpPr>
        <p:spPr>
          <a:xfrm>
            <a:off x="1960245" y="7106603"/>
            <a:ext cx="6530340" cy="298609"/>
          </a:xfrm>
          <a:prstGeom prst="rect">
            <a:avLst/>
          </a:prstGeom>
          <a:noFill/>
          <a:ln/>
        </p:spPr>
        <p:txBody>
          <a:bodyPr wrap="none" lIns="0" tIns="0" rIns="0" bIns="0" rtlCol="0" anchor="t"/>
          <a:lstStyle/>
          <a:p>
            <a:pPr marL="0" indent="0" algn="l">
              <a:lnSpc>
                <a:spcPts val="2350"/>
              </a:lnSpc>
              <a:buNone/>
            </a:pPr>
            <a:r>
              <a:rPr lang="en-US" sz="1450" kern="0" spc="-29" dirty="0">
                <a:solidFill>
                  <a:srgbClr val="272525"/>
                </a:solidFill>
                <a:latin typeface="Inter" pitchFamily="34" charset="0"/>
                <a:ea typeface="Inter" pitchFamily="34" charset="-122"/>
                <a:cs typeface="Inter" pitchFamily="34" charset="-120"/>
              </a:rPr>
              <a:t>Supplies blood to the heart muscle itself.</a:t>
            </a:r>
            <a:endParaRPr lang="en-US" sz="14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b="12189"/>
          <a:stretch/>
        </p:blipFill>
        <p:spPr>
          <a:xfrm>
            <a:off x="9144000" y="0"/>
            <a:ext cx="5486400" cy="8229600"/>
          </a:xfrm>
          <a:prstGeom prst="rect">
            <a:avLst/>
          </a:prstGeom>
        </p:spPr>
      </p:pic>
      <p:sp>
        <p:nvSpPr>
          <p:cNvPr id="3" name="Text 0"/>
          <p:cNvSpPr/>
          <p:nvPr/>
        </p:nvSpPr>
        <p:spPr>
          <a:xfrm>
            <a:off x="637223" y="522208"/>
            <a:ext cx="7687270" cy="625793"/>
          </a:xfrm>
          <a:prstGeom prst="rect">
            <a:avLst/>
          </a:prstGeom>
          <a:noFill/>
          <a:ln/>
        </p:spPr>
        <p:txBody>
          <a:bodyPr wrap="none" lIns="0" tIns="0" rIns="0" bIns="0" rtlCol="0" anchor="t"/>
          <a:lstStyle/>
          <a:p>
            <a:pPr marL="0" indent="0">
              <a:lnSpc>
                <a:spcPts val="4900"/>
              </a:lnSpc>
              <a:buNone/>
            </a:pPr>
            <a:r>
              <a:rPr lang="en-US" sz="3900" b="1" kern="0" spc="-79" dirty="0">
                <a:solidFill>
                  <a:srgbClr val="F95F88"/>
                </a:solidFill>
                <a:latin typeface="Petrona Bold" pitchFamily="34" charset="0"/>
                <a:ea typeface="Petrona Bold" pitchFamily="34" charset="-122"/>
                <a:cs typeface="Petrona Bold" pitchFamily="34" charset="-120"/>
              </a:rPr>
              <a:t>Understanding Blood Composition</a:t>
            </a:r>
            <a:endParaRPr lang="en-US" sz="3900" dirty="0"/>
          </a:p>
        </p:txBody>
      </p:sp>
      <p:sp>
        <p:nvSpPr>
          <p:cNvPr id="4" name="Text 1"/>
          <p:cNvSpPr/>
          <p:nvPr/>
        </p:nvSpPr>
        <p:spPr>
          <a:xfrm>
            <a:off x="637222" y="1270695"/>
            <a:ext cx="7869555" cy="1164908"/>
          </a:xfrm>
          <a:prstGeom prst="rect">
            <a:avLst/>
          </a:prstGeom>
          <a:noFill/>
          <a:ln/>
        </p:spPr>
        <p:txBody>
          <a:bodyPr wrap="square" lIns="0" tIns="0" rIns="0" bIns="0" rtlCol="0" anchor="t"/>
          <a:lstStyle/>
          <a:p>
            <a:pPr marL="0" indent="0" algn="just">
              <a:lnSpc>
                <a:spcPts val="2250"/>
              </a:lnSpc>
              <a:buNone/>
            </a:pPr>
            <a:r>
              <a:rPr lang="en-US" sz="1600" kern="0" spc="-29" dirty="0">
                <a:solidFill>
                  <a:srgbClr val="272525"/>
                </a:solidFill>
                <a:latin typeface="Inter" pitchFamily="34" charset="0"/>
                <a:ea typeface="Inter" pitchFamily="34" charset="-122"/>
                <a:cs typeface="Inter" pitchFamily="34" charset="-120"/>
              </a:rPr>
              <a:t>Blood is composed of plasma, red blood cells, white blood cells, and platelets, each with distinct functions. Plasma carries nutrients, hormones, and waste products throughout the body. Red blood cells transport oxygen and carbon dioxide. White blood cells are crucial for fighting infections. Platelets assist in blood clotting, preventing excessive bleeding.</a:t>
            </a:r>
            <a:endParaRPr lang="en-US" sz="1600" dirty="0"/>
          </a:p>
        </p:txBody>
      </p:sp>
      <p:sp>
        <p:nvSpPr>
          <p:cNvPr id="6" name="Text 3"/>
          <p:cNvSpPr/>
          <p:nvPr/>
        </p:nvSpPr>
        <p:spPr>
          <a:xfrm>
            <a:off x="826889" y="2980373"/>
            <a:ext cx="2503408" cy="312896"/>
          </a:xfrm>
          <a:prstGeom prst="rect">
            <a:avLst/>
          </a:prstGeom>
          <a:noFill/>
          <a:ln/>
        </p:spPr>
        <p:txBody>
          <a:bodyPr wrap="none" lIns="0" tIns="0" rIns="0" bIns="0" rtlCol="0" anchor="t"/>
          <a:lstStyle/>
          <a:p>
            <a:pPr marL="0" indent="0">
              <a:lnSpc>
                <a:spcPts val="2450"/>
              </a:lnSpc>
              <a:buNone/>
            </a:pPr>
            <a:r>
              <a:rPr lang="en-US" sz="2000" b="1" kern="0" spc="-39" dirty="0">
                <a:solidFill>
                  <a:srgbClr val="272525"/>
                </a:solidFill>
                <a:latin typeface="Petrona Bold" pitchFamily="34" charset="0"/>
                <a:ea typeface="Petrona Bold" pitchFamily="34" charset="-122"/>
                <a:cs typeface="Petrona Bold" pitchFamily="34" charset="-120"/>
              </a:rPr>
              <a:t>Plasma</a:t>
            </a:r>
            <a:endParaRPr lang="en-US" sz="2000" dirty="0"/>
          </a:p>
        </p:txBody>
      </p:sp>
      <p:sp>
        <p:nvSpPr>
          <p:cNvPr id="7" name="Text 4"/>
          <p:cNvSpPr/>
          <p:nvPr/>
        </p:nvSpPr>
        <p:spPr>
          <a:xfrm>
            <a:off x="826889" y="3402449"/>
            <a:ext cx="7490222" cy="291227"/>
          </a:xfrm>
          <a:prstGeom prst="rect">
            <a:avLst/>
          </a:prstGeom>
          <a:noFill/>
          <a:ln/>
        </p:spPr>
        <p:txBody>
          <a:bodyPr wrap="none" lIns="0" tIns="0" rIns="0" bIns="0" rtlCol="0" anchor="t"/>
          <a:lstStyle/>
          <a:p>
            <a:pPr marL="0" indent="0">
              <a:lnSpc>
                <a:spcPts val="2250"/>
              </a:lnSpc>
              <a:buNone/>
            </a:pPr>
            <a:r>
              <a:rPr lang="en-US" sz="1600" kern="0" spc="-29" dirty="0">
                <a:solidFill>
                  <a:srgbClr val="272525"/>
                </a:solidFill>
                <a:latin typeface="Inter" pitchFamily="34" charset="0"/>
                <a:ea typeface="Inter" pitchFamily="34" charset="-122"/>
                <a:cs typeface="Inter" pitchFamily="34" charset="-120"/>
              </a:rPr>
              <a:t>Carries nutrients, hormones, and waste throughout the body.</a:t>
            </a:r>
            <a:endParaRPr lang="en-US" sz="1600" dirty="0"/>
          </a:p>
        </p:txBody>
      </p:sp>
      <p:sp>
        <p:nvSpPr>
          <p:cNvPr id="9" name="Text 6"/>
          <p:cNvSpPr/>
          <p:nvPr/>
        </p:nvSpPr>
        <p:spPr>
          <a:xfrm>
            <a:off x="826889" y="4255056"/>
            <a:ext cx="2503408" cy="312896"/>
          </a:xfrm>
          <a:prstGeom prst="rect">
            <a:avLst/>
          </a:prstGeom>
          <a:noFill/>
          <a:ln/>
        </p:spPr>
        <p:txBody>
          <a:bodyPr wrap="none" lIns="0" tIns="0" rIns="0" bIns="0" rtlCol="0" anchor="t"/>
          <a:lstStyle/>
          <a:p>
            <a:pPr marL="0" indent="0">
              <a:lnSpc>
                <a:spcPts val="2450"/>
              </a:lnSpc>
              <a:buNone/>
            </a:pPr>
            <a:r>
              <a:rPr lang="en-US" sz="2000" b="1" kern="0" spc="-39" dirty="0">
                <a:solidFill>
                  <a:srgbClr val="272525"/>
                </a:solidFill>
                <a:latin typeface="Petrona Bold" pitchFamily="34" charset="0"/>
                <a:ea typeface="Petrona Bold" pitchFamily="34" charset="-122"/>
                <a:cs typeface="Petrona Bold" pitchFamily="34" charset="-120"/>
              </a:rPr>
              <a:t>Red Blood Cells</a:t>
            </a:r>
            <a:endParaRPr lang="en-US" sz="2000" dirty="0"/>
          </a:p>
        </p:txBody>
      </p:sp>
      <p:sp>
        <p:nvSpPr>
          <p:cNvPr id="10" name="Text 7"/>
          <p:cNvSpPr/>
          <p:nvPr/>
        </p:nvSpPr>
        <p:spPr>
          <a:xfrm>
            <a:off x="826889" y="4677132"/>
            <a:ext cx="7490222" cy="291227"/>
          </a:xfrm>
          <a:prstGeom prst="rect">
            <a:avLst/>
          </a:prstGeom>
          <a:noFill/>
          <a:ln/>
        </p:spPr>
        <p:txBody>
          <a:bodyPr wrap="none" lIns="0" tIns="0" rIns="0" bIns="0" rtlCol="0" anchor="t"/>
          <a:lstStyle/>
          <a:p>
            <a:pPr marL="0" indent="0">
              <a:lnSpc>
                <a:spcPts val="2250"/>
              </a:lnSpc>
              <a:buNone/>
            </a:pPr>
            <a:r>
              <a:rPr lang="en-US" sz="1600" kern="0" spc="-29" dirty="0">
                <a:solidFill>
                  <a:srgbClr val="272525"/>
                </a:solidFill>
                <a:latin typeface="Inter" pitchFamily="34" charset="0"/>
                <a:ea typeface="Inter" pitchFamily="34" charset="-122"/>
                <a:cs typeface="Inter" pitchFamily="34" charset="-120"/>
              </a:rPr>
              <a:t>Transport oxygen and carbon dioxide between lungs and tissues.</a:t>
            </a:r>
            <a:endParaRPr lang="en-US" sz="1600" dirty="0"/>
          </a:p>
        </p:txBody>
      </p:sp>
      <p:sp>
        <p:nvSpPr>
          <p:cNvPr id="12" name="Text 9"/>
          <p:cNvSpPr/>
          <p:nvPr/>
        </p:nvSpPr>
        <p:spPr>
          <a:xfrm>
            <a:off x="826889" y="5529739"/>
            <a:ext cx="2503408" cy="312896"/>
          </a:xfrm>
          <a:prstGeom prst="rect">
            <a:avLst/>
          </a:prstGeom>
          <a:noFill/>
          <a:ln/>
        </p:spPr>
        <p:txBody>
          <a:bodyPr wrap="none" lIns="0" tIns="0" rIns="0" bIns="0" rtlCol="0" anchor="t"/>
          <a:lstStyle/>
          <a:p>
            <a:pPr marL="0" indent="0">
              <a:lnSpc>
                <a:spcPts val="2450"/>
              </a:lnSpc>
              <a:buNone/>
            </a:pPr>
            <a:r>
              <a:rPr lang="en-US" sz="2000" b="1" kern="0" spc="-39" dirty="0">
                <a:solidFill>
                  <a:srgbClr val="272525"/>
                </a:solidFill>
                <a:latin typeface="Petrona Bold" pitchFamily="34" charset="0"/>
                <a:ea typeface="Petrona Bold" pitchFamily="34" charset="-122"/>
                <a:cs typeface="Petrona Bold" pitchFamily="34" charset="-120"/>
              </a:rPr>
              <a:t>White Blood Cells</a:t>
            </a:r>
            <a:endParaRPr lang="en-US" sz="2000" dirty="0"/>
          </a:p>
        </p:txBody>
      </p:sp>
      <p:sp>
        <p:nvSpPr>
          <p:cNvPr id="13" name="Text 10"/>
          <p:cNvSpPr/>
          <p:nvPr/>
        </p:nvSpPr>
        <p:spPr>
          <a:xfrm>
            <a:off x="826889" y="5951815"/>
            <a:ext cx="7490222" cy="291227"/>
          </a:xfrm>
          <a:prstGeom prst="rect">
            <a:avLst/>
          </a:prstGeom>
          <a:noFill/>
          <a:ln/>
        </p:spPr>
        <p:txBody>
          <a:bodyPr wrap="none" lIns="0" tIns="0" rIns="0" bIns="0" rtlCol="0" anchor="t"/>
          <a:lstStyle/>
          <a:p>
            <a:pPr marL="0" indent="0">
              <a:lnSpc>
                <a:spcPts val="2250"/>
              </a:lnSpc>
              <a:buNone/>
            </a:pPr>
            <a:r>
              <a:rPr lang="en-US" sz="1600" kern="0" spc="-29" dirty="0">
                <a:solidFill>
                  <a:srgbClr val="272525"/>
                </a:solidFill>
                <a:latin typeface="Inter" pitchFamily="34" charset="0"/>
                <a:ea typeface="Inter" pitchFamily="34" charset="-122"/>
                <a:cs typeface="Inter" pitchFamily="34" charset="-120"/>
              </a:rPr>
              <a:t>Essential for fighting infections and maintaining immunity.</a:t>
            </a:r>
            <a:endParaRPr lang="en-US" sz="1600" dirty="0"/>
          </a:p>
        </p:txBody>
      </p:sp>
      <p:sp>
        <p:nvSpPr>
          <p:cNvPr id="15" name="Text 12"/>
          <p:cNvSpPr/>
          <p:nvPr/>
        </p:nvSpPr>
        <p:spPr>
          <a:xfrm>
            <a:off x="826889" y="6804422"/>
            <a:ext cx="2503408" cy="312896"/>
          </a:xfrm>
          <a:prstGeom prst="rect">
            <a:avLst/>
          </a:prstGeom>
          <a:noFill/>
          <a:ln/>
        </p:spPr>
        <p:txBody>
          <a:bodyPr wrap="none" lIns="0" tIns="0" rIns="0" bIns="0" rtlCol="0" anchor="t"/>
          <a:lstStyle/>
          <a:p>
            <a:pPr marL="0" indent="0">
              <a:lnSpc>
                <a:spcPts val="2450"/>
              </a:lnSpc>
              <a:buNone/>
            </a:pPr>
            <a:r>
              <a:rPr lang="en-US" sz="2000" b="1" kern="0" spc="-39" dirty="0">
                <a:solidFill>
                  <a:srgbClr val="272525"/>
                </a:solidFill>
                <a:latin typeface="Petrona Bold" pitchFamily="34" charset="0"/>
                <a:ea typeface="Petrona Bold" pitchFamily="34" charset="-122"/>
                <a:cs typeface="Petrona Bold" pitchFamily="34" charset="-120"/>
              </a:rPr>
              <a:t>Platelets</a:t>
            </a:r>
            <a:endParaRPr lang="en-US" sz="2000" dirty="0"/>
          </a:p>
        </p:txBody>
      </p:sp>
      <p:sp>
        <p:nvSpPr>
          <p:cNvPr id="16" name="Text 13"/>
          <p:cNvSpPr/>
          <p:nvPr/>
        </p:nvSpPr>
        <p:spPr>
          <a:xfrm>
            <a:off x="826889" y="7226498"/>
            <a:ext cx="7490222" cy="291227"/>
          </a:xfrm>
          <a:prstGeom prst="rect">
            <a:avLst/>
          </a:prstGeom>
          <a:noFill/>
          <a:ln/>
        </p:spPr>
        <p:txBody>
          <a:bodyPr wrap="none" lIns="0" tIns="0" rIns="0" bIns="0" rtlCol="0" anchor="t"/>
          <a:lstStyle/>
          <a:p>
            <a:pPr marL="0" indent="0">
              <a:lnSpc>
                <a:spcPts val="2250"/>
              </a:lnSpc>
              <a:buNone/>
            </a:pPr>
            <a:r>
              <a:rPr lang="en-US" sz="1600" kern="0" spc="-29" dirty="0">
                <a:solidFill>
                  <a:srgbClr val="272525"/>
                </a:solidFill>
                <a:latin typeface="Inter" pitchFamily="34" charset="0"/>
                <a:ea typeface="Inter" pitchFamily="34" charset="-122"/>
                <a:cs typeface="Inter" pitchFamily="34" charset="-120"/>
              </a:rPr>
              <a:t>Aid in blood clotting, preventing excessive bleeding.</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21519" y="493134"/>
            <a:ext cx="11954947" cy="708660"/>
          </a:xfrm>
          <a:prstGeom prst="rect">
            <a:avLst/>
          </a:prstGeom>
          <a:noFill/>
          <a:ln/>
        </p:spPr>
        <p:txBody>
          <a:bodyPr wrap="none" lIns="0" tIns="0" rIns="0" bIns="0" rtlCol="0" anchor="t"/>
          <a:lstStyle/>
          <a:p>
            <a:pPr marL="0" indent="0">
              <a:lnSpc>
                <a:spcPts val="5550"/>
              </a:lnSpc>
              <a:buNone/>
            </a:pPr>
            <a:r>
              <a:rPr lang="en-US" sz="4450" b="1" kern="0" spc="-89" dirty="0">
                <a:solidFill>
                  <a:srgbClr val="F95F88"/>
                </a:solidFill>
                <a:latin typeface="Petrona Bold" pitchFamily="34" charset="0"/>
                <a:ea typeface="Petrona Bold" pitchFamily="34" charset="-122"/>
                <a:cs typeface="Petrona Bold" pitchFamily="34" charset="-120"/>
              </a:rPr>
              <a:t>Organs of Hematopoiesis: Blood Cell Production</a:t>
            </a:r>
            <a:endParaRPr lang="en-US" sz="4450" dirty="0"/>
          </a:p>
        </p:txBody>
      </p:sp>
      <p:sp>
        <p:nvSpPr>
          <p:cNvPr id="3" name="Text 1"/>
          <p:cNvSpPr/>
          <p:nvPr/>
        </p:nvSpPr>
        <p:spPr>
          <a:xfrm>
            <a:off x="721519" y="1533764"/>
            <a:ext cx="13187363" cy="1423036"/>
          </a:xfrm>
          <a:prstGeom prst="rect">
            <a:avLst/>
          </a:prstGeom>
          <a:noFill/>
          <a:ln/>
        </p:spPr>
        <p:txBody>
          <a:bodyPr wrap="square" lIns="0" tIns="0" rIns="0" bIns="0" rtlCol="0" anchor="t"/>
          <a:lstStyle/>
          <a:p>
            <a:pPr marL="0" indent="0">
              <a:lnSpc>
                <a:spcPts val="2550"/>
              </a:lnSpc>
              <a:buNone/>
            </a:pPr>
            <a:r>
              <a:rPr lang="en-US" sz="1600" kern="0" spc="-32" dirty="0">
                <a:solidFill>
                  <a:srgbClr val="272525"/>
                </a:solidFill>
                <a:latin typeface="Inter" pitchFamily="34" charset="0"/>
                <a:ea typeface="Inter" pitchFamily="34" charset="-122"/>
                <a:cs typeface="Inter" pitchFamily="34" charset="-120"/>
              </a:rPr>
              <a:t>Hematopoiesis, the production of blood cells, occurs primarily in the bone marrow, liver (during fetal development), and spleen. Bone marrow produces red blood cells, white blood cells, and platelets. The liver supports hematopoiesis during fetal development, and the spleen filters blood and recycles red blood cells, playing a role in both blood cell production and filtration.</a:t>
            </a:r>
            <a:endParaRPr lang="en-US" sz="1600" dirty="0"/>
          </a:p>
        </p:txBody>
      </p:sp>
      <p:sp>
        <p:nvSpPr>
          <p:cNvPr id="4" name="Text 2"/>
          <p:cNvSpPr/>
          <p:nvPr/>
        </p:nvSpPr>
        <p:spPr>
          <a:xfrm>
            <a:off x="0" y="3496389"/>
            <a:ext cx="2834640" cy="354330"/>
          </a:xfrm>
          <a:prstGeom prst="rect">
            <a:avLst/>
          </a:prstGeom>
          <a:noFill/>
          <a:ln/>
        </p:spPr>
        <p:txBody>
          <a:bodyPr wrap="none" lIns="0" tIns="0" rIns="0" bIns="0" rtlCol="0" anchor="t"/>
          <a:lstStyle/>
          <a:p>
            <a:pPr marL="0" indent="0" algn="r">
              <a:lnSpc>
                <a:spcPts val="2750"/>
              </a:lnSpc>
              <a:buNone/>
            </a:pPr>
            <a:r>
              <a:rPr lang="en-US" sz="2200" b="1" kern="0" spc="-45" dirty="0">
                <a:solidFill>
                  <a:srgbClr val="272525"/>
                </a:solidFill>
                <a:latin typeface="Petrona Bold" pitchFamily="34" charset="0"/>
                <a:ea typeface="Petrona Bold" pitchFamily="34" charset="-122"/>
                <a:cs typeface="Petrona Bold" pitchFamily="34" charset="-120"/>
              </a:rPr>
              <a:t>Bone Marrow</a:t>
            </a:r>
            <a:endParaRPr lang="en-US" sz="2200" dirty="0"/>
          </a:p>
        </p:txBody>
      </p:sp>
      <p:sp>
        <p:nvSpPr>
          <p:cNvPr id="5" name="Text 3"/>
          <p:cNvSpPr/>
          <p:nvPr/>
        </p:nvSpPr>
        <p:spPr>
          <a:xfrm>
            <a:off x="721519" y="4060387"/>
            <a:ext cx="4083844" cy="659844"/>
          </a:xfrm>
          <a:prstGeom prst="rect">
            <a:avLst/>
          </a:prstGeom>
          <a:noFill/>
          <a:ln/>
        </p:spPr>
        <p:txBody>
          <a:bodyPr wrap="square" lIns="0" tIns="0" rIns="0" bIns="0" rtlCol="0" anchor="t"/>
          <a:lstStyle/>
          <a:p>
            <a:pPr marL="0" indent="0" algn="r">
              <a:lnSpc>
                <a:spcPts val="2550"/>
              </a:lnSpc>
              <a:buNone/>
            </a:pPr>
            <a:r>
              <a:rPr lang="en-US" sz="1600" kern="0" spc="-32" dirty="0">
                <a:solidFill>
                  <a:srgbClr val="272525"/>
                </a:solidFill>
                <a:latin typeface="Inter" pitchFamily="34" charset="0"/>
                <a:ea typeface="Inter" pitchFamily="34" charset="-122"/>
                <a:cs typeface="Inter" pitchFamily="34" charset="-120"/>
              </a:rPr>
              <a:t>Produces red blood cells, white blood cells, and platelets.</a:t>
            </a:r>
            <a:endParaRPr lang="en-US" sz="1600" dirty="0"/>
          </a:p>
        </p:txBody>
      </p:sp>
      <p:sp>
        <p:nvSpPr>
          <p:cNvPr id="7" name="Text 4"/>
          <p:cNvSpPr/>
          <p:nvPr/>
        </p:nvSpPr>
        <p:spPr>
          <a:xfrm>
            <a:off x="721519" y="3438525"/>
            <a:ext cx="105132" cy="412194"/>
          </a:xfrm>
          <a:prstGeom prst="rect">
            <a:avLst/>
          </a:prstGeom>
          <a:noFill/>
          <a:ln/>
        </p:spPr>
        <p:txBody>
          <a:bodyPr wrap="none" lIns="0" tIns="0" rIns="0" bIns="0" rtlCol="0" anchor="t"/>
          <a:lstStyle/>
          <a:p>
            <a:pPr marL="0" indent="0">
              <a:lnSpc>
                <a:spcPts val="3200"/>
              </a:lnSpc>
              <a:buNone/>
            </a:pPr>
            <a:r>
              <a:rPr lang="en-US" sz="2000" b="1" kern="0" spc="-41" dirty="0">
                <a:solidFill>
                  <a:srgbClr val="272525"/>
                </a:solidFill>
                <a:latin typeface="Petrona Bold" pitchFamily="34" charset="0"/>
                <a:ea typeface="Petrona Bold" pitchFamily="34" charset="-122"/>
                <a:cs typeface="Petrona Bold" pitchFamily="34" charset="-120"/>
              </a:rPr>
              <a:t>1</a:t>
            </a:r>
            <a:endParaRPr lang="en-US" sz="2000" dirty="0"/>
          </a:p>
        </p:txBody>
      </p:sp>
      <p:sp>
        <p:nvSpPr>
          <p:cNvPr id="8" name="Text 5"/>
          <p:cNvSpPr/>
          <p:nvPr/>
        </p:nvSpPr>
        <p:spPr>
          <a:xfrm>
            <a:off x="9721810" y="3673554"/>
            <a:ext cx="2834640" cy="354330"/>
          </a:xfrm>
          <a:prstGeom prst="rect">
            <a:avLst/>
          </a:prstGeom>
          <a:noFill/>
          <a:ln/>
        </p:spPr>
        <p:txBody>
          <a:bodyPr wrap="none" lIns="0" tIns="0" rIns="0" bIns="0" rtlCol="0" anchor="t"/>
          <a:lstStyle/>
          <a:p>
            <a:pPr marL="0" indent="0" algn="l">
              <a:lnSpc>
                <a:spcPts val="2750"/>
              </a:lnSpc>
              <a:buNone/>
            </a:pPr>
            <a:r>
              <a:rPr lang="en-US" sz="2200" b="1" kern="0" spc="-45" dirty="0">
                <a:solidFill>
                  <a:srgbClr val="272525"/>
                </a:solidFill>
                <a:latin typeface="Petrona Bold" pitchFamily="34" charset="0"/>
                <a:ea typeface="Petrona Bold" pitchFamily="34" charset="-122"/>
                <a:cs typeface="Petrona Bold" pitchFamily="34" charset="-120"/>
              </a:rPr>
              <a:t>Liver</a:t>
            </a:r>
            <a:endParaRPr lang="en-US" sz="2200" dirty="0"/>
          </a:p>
        </p:txBody>
      </p:sp>
      <p:sp>
        <p:nvSpPr>
          <p:cNvPr id="9" name="Text 6"/>
          <p:cNvSpPr/>
          <p:nvPr/>
        </p:nvSpPr>
        <p:spPr>
          <a:xfrm>
            <a:off x="9721810" y="4151471"/>
            <a:ext cx="4187071" cy="659844"/>
          </a:xfrm>
          <a:prstGeom prst="rect">
            <a:avLst/>
          </a:prstGeom>
          <a:noFill/>
          <a:ln/>
        </p:spPr>
        <p:txBody>
          <a:bodyPr wrap="square" lIns="0" tIns="0" rIns="0" bIns="0" rtlCol="0" anchor="t"/>
          <a:lstStyle/>
          <a:p>
            <a:pPr marL="0" indent="0" algn="l">
              <a:lnSpc>
                <a:spcPts val="2550"/>
              </a:lnSpc>
              <a:buNone/>
            </a:pPr>
            <a:r>
              <a:rPr lang="en-US" sz="1600" kern="0" spc="-32" dirty="0">
                <a:solidFill>
                  <a:srgbClr val="272525"/>
                </a:solidFill>
                <a:latin typeface="Inter" pitchFamily="34" charset="0"/>
                <a:ea typeface="Inter" pitchFamily="34" charset="-122"/>
                <a:cs typeface="Inter" pitchFamily="34" charset="-120"/>
              </a:rPr>
              <a:t>Supports hematopoiesis during fetal development.</a:t>
            </a:r>
            <a:endParaRPr lang="en-US" sz="1600" dirty="0"/>
          </a:p>
        </p:txBody>
      </p:sp>
      <p:sp>
        <p:nvSpPr>
          <p:cNvPr id="11" name="Text 7"/>
          <p:cNvSpPr/>
          <p:nvPr/>
        </p:nvSpPr>
        <p:spPr>
          <a:xfrm>
            <a:off x="9168513" y="3615690"/>
            <a:ext cx="140970" cy="412194"/>
          </a:xfrm>
          <a:prstGeom prst="rect">
            <a:avLst/>
          </a:prstGeom>
          <a:noFill/>
          <a:ln/>
        </p:spPr>
        <p:txBody>
          <a:bodyPr wrap="none" lIns="0" tIns="0" rIns="0" bIns="0" rtlCol="0" anchor="t"/>
          <a:lstStyle/>
          <a:p>
            <a:pPr marL="0" indent="0">
              <a:lnSpc>
                <a:spcPts val="3200"/>
              </a:lnSpc>
              <a:buNone/>
            </a:pPr>
            <a:r>
              <a:rPr lang="en-US" sz="2000" b="1" kern="0" spc="-41" dirty="0">
                <a:solidFill>
                  <a:srgbClr val="272525"/>
                </a:solidFill>
                <a:latin typeface="Petrona Bold" pitchFamily="34" charset="0"/>
                <a:ea typeface="Petrona Bold" pitchFamily="34" charset="-122"/>
                <a:cs typeface="Petrona Bold" pitchFamily="34" charset="-120"/>
              </a:rPr>
              <a:t>2</a:t>
            </a:r>
            <a:endParaRPr lang="en-US" sz="2000" dirty="0"/>
          </a:p>
        </p:txBody>
      </p:sp>
      <p:sp>
        <p:nvSpPr>
          <p:cNvPr id="12" name="Text 8"/>
          <p:cNvSpPr/>
          <p:nvPr/>
        </p:nvSpPr>
        <p:spPr>
          <a:xfrm>
            <a:off x="5710890" y="5499138"/>
            <a:ext cx="2834640" cy="354330"/>
          </a:xfrm>
          <a:prstGeom prst="rect">
            <a:avLst/>
          </a:prstGeom>
          <a:noFill/>
          <a:ln/>
        </p:spPr>
        <p:txBody>
          <a:bodyPr wrap="none" lIns="0" tIns="0" rIns="0" bIns="0" rtlCol="0" anchor="t"/>
          <a:lstStyle/>
          <a:p>
            <a:pPr marL="0" indent="0" algn="l">
              <a:lnSpc>
                <a:spcPts val="2750"/>
              </a:lnSpc>
              <a:buNone/>
            </a:pPr>
            <a:r>
              <a:rPr lang="en-US" sz="2200" b="1" kern="0" spc="-45" dirty="0">
                <a:solidFill>
                  <a:srgbClr val="272525"/>
                </a:solidFill>
                <a:latin typeface="Petrona Bold" pitchFamily="34" charset="0"/>
                <a:ea typeface="Petrona Bold" pitchFamily="34" charset="-122"/>
                <a:cs typeface="Petrona Bold" pitchFamily="34" charset="-120"/>
              </a:rPr>
              <a:t>Spleen</a:t>
            </a:r>
            <a:endParaRPr lang="en-US" sz="2200" dirty="0"/>
          </a:p>
        </p:txBody>
      </p:sp>
      <p:sp>
        <p:nvSpPr>
          <p:cNvPr id="13" name="Text 9"/>
          <p:cNvSpPr/>
          <p:nvPr/>
        </p:nvSpPr>
        <p:spPr>
          <a:xfrm>
            <a:off x="5534739" y="5932646"/>
            <a:ext cx="4187071" cy="329922"/>
          </a:xfrm>
          <a:prstGeom prst="rect">
            <a:avLst/>
          </a:prstGeom>
          <a:noFill/>
          <a:ln/>
        </p:spPr>
        <p:txBody>
          <a:bodyPr wrap="none" lIns="0" tIns="0" rIns="0" bIns="0" rtlCol="0" anchor="t"/>
          <a:lstStyle/>
          <a:p>
            <a:pPr marL="0" indent="0" algn="l">
              <a:lnSpc>
                <a:spcPts val="2550"/>
              </a:lnSpc>
              <a:buNone/>
            </a:pPr>
            <a:r>
              <a:rPr lang="en-US" sz="1600" kern="0" spc="-32" dirty="0">
                <a:solidFill>
                  <a:srgbClr val="272525"/>
                </a:solidFill>
                <a:latin typeface="Inter" pitchFamily="34" charset="0"/>
                <a:ea typeface="Inter" pitchFamily="34" charset="-122"/>
                <a:cs typeface="Inter" pitchFamily="34" charset="-120"/>
              </a:rPr>
              <a:t>Filters blood and recycles red blood cells.</a:t>
            </a:r>
            <a:endParaRPr lang="en-US" sz="1600" dirty="0"/>
          </a:p>
        </p:txBody>
      </p:sp>
      <p:sp>
        <p:nvSpPr>
          <p:cNvPr id="15" name="Text 10"/>
          <p:cNvSpPr/>
          <p:nvPr/>
        </p:nvSpPr>
        <p:spPr>
          <a:xfrm>
            <a:off x="5258503" y="5441274"/>
            <a:ext cx="140613" cy="412194"/>
          </a:xfrm>
          <a:prstGeom prst="rect">
            <a:avLst/>
          </a:prstGeom>
          <a:noFill/>
          <a:ln/>
        </p:spPr>
        <p:txBody>
          <a:bodyPr wrap="none" lIns="0" tIns="0" rIns="0" bIns="0" rtlCol="0" anchor="t"/>
          <a:lstStyle/>
          <a:p>
            <a:pPr marL="0" indent="0">
              <a:lnSpc>
                <a:spcPts val="3200"/>
              </a:lnSpc>
              <a:buNone/>
            </a:pPr>
            <a:r>
              <a:rPr lang="en-US" sz="2000" b="1" kern="0" spc="-41" dirty="0">
                <a:solidFill>
                  <a:srgbClr val="272525"/>
                </a:solidFill>
                <a:latin typeface="Petrona Bold" pitchFamily="34" charset="0"/>
                <a:ea typeface="Petrona Bold" pitchFamily="34" charset="-122"/>
                <a:cs typeface="Petrona Bold" pitchFamily="34" charset="-120"/>
              </a:rPr>
              <a:t>3</a:t>
            </a:r>
            <a:endParaRPr lang="en-US" sz="2000" dirty="0"/>
          </a:p>
        </p:txBody>
      </p:sp>
      <p:pic>
        <p:nvPicPr>
          <p:cNvPr id="16" name="Picture 15">
            <a:extLst>
              <a:ext uri="{FF2B5EF4-FFF2-40B4-BE49-F238E27FC236}">
                <a16:creationId xmlns:a16="http://schemas.microsoft.com/office/drawing/2014/main" id="{76C56771-175E-5236-BF11-245FAC90174B}"/>
              </a:ext>
            </a:extLst>
          </p:cNvPr>
          <p:cNvPicPr>
            <a:picLocks noChangeAspect="1"/>
          </p:cNvPicPr>
          <p:nvPr/>
        </p:nvPicPr>
        <p:blipFill>
          <a:blip r:embed="rId3"/>
          <a:stretch>
            <a:fillRect/>
          </a:stretch>
        </p:blipFill>
        <p:spPr>
          <a:xfrm>
            <a:off x="12784667" y="7610251"/>
            <a:ext cx="1845733" cy="619349"/>
          </a:xfrm>
          <a:prstGeom prst="rect">
            <a:avLst/>
          </a:prstGeom>
        </p:spPr>
      </p:pic>
      <p:pic>
        <p:nvPicPr>
          <p:cNvPr id="20" name="Picture 19" descr="A bone with a structure of the bone&#10;&#10;AI-generated content may be incorrect.">
            <a:extLst>
              <a:ext uri="{FF2B5EF4-FFF2-40B4-BE49-F238E27FC236}">
                <a16:creationId xmlns:a16="http://schemas.microsoft.com/office/drawing/2014/main" id="{DE6D8544-6CCB-033A-4C6C-736C2F22C4D9}"/>
              </a:ext>
            </a:extLst>
          </p:cNvPr>
          <p:cNvPicPr>
            <a:picLocks noChangeAspect="1"/>
          </p:cNvPicPr>
          <p:nvPr/>
        </p:nvPicPr>
        <p:blipFill>
          <a:blip r:embed="rId4"/>
          <a:stretch>
            <a:fillRect/>
          </a:stretch>
        </p:blipFill>
        <p:spPr>
          <a:xfrm>
            <a:off x="910062" y="4720231"/>
            <a:ext cx="2781300" cy="1619250"/>
          </a:xfrm>
          <a:prstGeom prst="rect">
            <a:avLst/>
          </a:prstGeom>
        </p:spPr>
      </p:pic>
      <p:pic>
        <p:nvPicPr>
          <p:cNvPr id="24" name="Picture 23">
            <a:extLst>
              <a:ext uri="{FF2B5EF4-FFF2-40B4-BE49-F238E27FC236}">
                <a16:creationId xmlns:a16="http://schemas.microsoft.com/office/drawing/2014/main" id="{33ABE164-6887-0B5A-3C31-5D9D04408E86}"/>
              </a:ext>
            </a:extLst>
          </p:cNvPr>
          <p:cNvPicPr>
            <a:picLocks noChangeAspect="1"/>
          </p:cNvPicPr>
          <p:nvPr/>
        </p:nvPicPr>
        <p:blipFill>
          <a:blip r:embed="rId5"/>
          <a:stretch>
            <a:fillRect/>
          </a:stretch>
        </p:blipFill>
        <p:spPr>
          <a:xfrm>
            <a:off x="9195970" y="4811315"/>
            <a:ext cx="5238750" cy="1155740"/>
          </a:xfrm>
          <a:prstGeom prst="rect">
            <a:avLst/>
          </a:prstGeom>
        </p:spPr>
      </p:pic>
      <p:pic>
        <p:nvPicPr>
          <p:cNvPr id="28" name="Picture 27" descr="A diagram of a human spleen&#10;&#10;AI-generated content may be incorrect.">
            <a:extLst>
              <a:ext uri="{FF2B5EF4-FFF2-40B4-BE49-F238E27FC236}">
                <a16:creationId xmlns:a16="http://schemas.microsoft.com/office/drawing/2014/main" id="{4C56E821-2927-A9A6-2C31-9418A03B3F22}"/>
              </a:ext>
            </a:extLst>
          </p:cNvPr>
          <p:cNvPicPr>
            <a:picLocks noChangeAspect="1"/>
          </p:cNvPicPr>
          <p:nvPr/>
        </p:nvPicPr>
        <p:blipFill>
          <a:blip r:embed="rId6"/>
          <a:stretch>
            <a:fillRect/>
          </a:stretch>
        </p:blipFill>
        <p:spPr>
          <a:xfrm>
            <a:off x="6416152" y="6416626"/>
            <a:ext cx="1544353" cy="145139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21638" y="903684"/>
            <a:ext cx="12213788" cy="708779"/>
          </a:xfrm>
          <a:prstGeom prst="rect">
            <a:avLst/>
          </a:prstGeom>
          <a:noFill/>
          <a:ln/>
        </p:spPr>
        <p:txBody>
          <a:bodyPr wrap="none" lIns="0" tIns="0" rIns="0" bIns="0" rtlCol="0" anchor="t"/>
          <a:lstStyle/>
          <a:p>
            <a:pPr marL="0" indent="0">
              <a:lnSpc>
                <a:spcPts val="5550"/>
              </a:lnSpc>
              <a:buNone/>
            </a:pPr>
            <a:r>
              <a:rPr lang="en-US" sz="4450" b="1" kern="0" spc="-89" dirty="0">
                <a:solidFill>
                  <a:srgbClr val="F95F88"/>
                </a:solidFill>
                <a:latin typeface="Petrona Bold" pitchFamily="34" charset="0"/>
                <a:ea typeface="Petrona Bold" pitchFamily="34" charset="-122"/>
                <a:cs typeface="Petrona Bold" pitchFamily="34" charset="-120"/>
              </a:rPr>
              <a:t>Organs of Immunogenesis: Developing Immunity</a:t>
            </a:r>
            <a:endParaRPr lang="en-US" sz="4450" dirty="0"/>
          </a:p>
        </p:txBody>
      </p:sp>
      <p:sp>
        <p:nvSpPr>
          <p:cNvPr id="3" name="Text 1"/>
          <p:cNvSpPr/>
          <p:nvPr/>
        </p:nvSpPr>
        <p:spPr>
          <a:xfrm>
            <a:off x="721638" y="1736169"/>
            <a:ext cx="13187124" cy="1608297"/>
          </a:xfrm>
          <a:prstGeom prst="rect">
            <a:avLst/>
          </a:prstGeom>
          <a:noFill/>
          <a:ln/>
        </p:spPr>
        <p:txBody>
          <a:bodyPr wrap="square" lIns="0" tIns="0" rIns="0" bIns="0" rtlCol="0" anchor="t"/>
          <a:lstStyle/>
          <a:p>
            <a:pPr marL="0" indent="0" algn="just">
              <a:lnSpc>
                <a:spcPts val="2550"/>
              </a:lnSpc>
              <a:buNone/>
            </a:pPr>
            <a:r>
              <a:rPr lang="en-US" sz="1750" kern="0" spc="-32" dirty="0">
                <a:solidFill>
                  <a:srgbClr val="272525"/>
                </a:solidFill>
                <a:latin typeface="Inter" pitchFamily="34" charset="0"/>
                <a:ea typeface="Inter" pitchFamily="34" charset="-122"/>
                <a:cs typeface="Inter" pitchFamily="34" charset="-120"/>
              </a:rPr>
              <a:t>Immunogenesis, the development of immunity, involves several key organs, including the thymus, lymph nodes, spleen, tonsils, and Peyer’s patches. The thymus is the site of T-cell maturation, while lymph nodes filter pathogens and activate immune responses. The spleen stores white blood cells and detects infections. Tonsils and Peyer’s patches trap pathogens in the respiratory and digestive systems, providing immune protection.</a:t>
            </a:r>
            <a:endParaRPr lang="en-US" sz="1750" dirty="0"/>
          </a:p>
        </p:txBody>
      </p:sp>
      <p:pic>
        <p:nvPicPr>
          <p:cNvPr id="4" name="Image 0" descr="preencoded.png"/>
          <p:cNvPicPr>
            <a:picLocks noChangeAspect="1"/>
          </p:cNvPicPr>
          <p:nvPr/>
        </p:nvPicPr>
        <p:blipFill>
          <a:blip r:embed="rId3"/>
          <a:stretch>
            <a:fillRect/>
          </a:stretch>
        </p:blipFill>
        <p:spPr>
          <a:xfrm>
            <a:off x="721638" y="3576399"/>
            <a:ext cx="3808690" cy="2353866"/>
          </a:xfrm>
          <a:prstGeom prst="rect">
            <a:avLst/>
          </a:prstGeom>
        </p:spPr>
      </p:pic>
      <p:sp>
        <p:nvSpPr>
          <p:cNvPr id="5" name="Text 2"/>
          <p:cNvSpPr/>
          <p:nvPr/>
        </p:nvSpPr>
        <p:spPr>
          <a:xfrm>
            <a:off x="721638" y="6187916"/>
            <a:ext cx="2835235" cy="354330"/>
          </a:xfrm>
          <a:prstGeom prst="rect">
            <a:avLst/>
          </a:prstGeom>
          <a:noFill/>
          <a:ln/>
        </p:spPr>
        <p:txBody>
          <a:bodyPr wrap="none" lIns="0" tIns="0" rIns="0" bIns="0" rtlCol="0" anchor="t"/>
          <a:lstStyle/>
          <a:p>
            <a:pPr marL="0" indent="0" algn="l">
              <a:lnSpc>
                <a:spcPts val="2750"/>
              </a:lnSpc>
              <a:buNone/>
            </a:pPr>
            <a:r>
              <a:rPr lang="en-US" sz="2200" b="1" kern="0" spc="-45" dirty="0">
                <a:solidFill>
                  <a:srgbClr val="272525"/>
                </a:solidFill>
                <a:latin typeface="Petrona Bold" pitchFamily="34" charset="0"/>
                <a:ea typeface="Petrona Bold" pitchFamily="34" charset="-122"/>
                <a:cs typeface="Petrona Bold" pitchFamily="34" charset="-120"/>
              </a:rPr>
              <a:t>Thymus</a:t>
            </a:r>
            <a:endParaRPr lang="en-US" sz="2200" dirty="0"/>
          </a:p>
        </p:txBody>
      </p:sp>
      <p:sp>
        <p:nvSpPr>
          <p:cNvPr id="6" name="Text 3"/>
          <p:cNvSpPr/>
          <p:nvPr/>
        </p:nvSpPr>
        <p:spPr>
          <a:xfrm>
            <a:off x="721638" y="6665952"/>
            <a:ext cx="4189571" cy="329922"/>
          </a:xfrm>
          <a:prstGeom prst="rect">
            <a:avLst/>
          </a:prstGeom>
          <a:noFill/>
          <a:ln/>
        </p:spPr>
        <p:txBody>
          <a:bodyPr wrap="none" lIns="0" tIns="0" rIns="0" bIns="0" rtlCol="0" anchor="t"/>
          <a:lstStyle/>
          <a:p>
            <a:pPr marL="0" indent="0" algn="l">
              <a:lnSpc>
                <a:spcPts val="2550"/>
              </a:lnSpc>
              <a:buNone/>
            </a:pPr>
            <a:r>
              <a:rPr lang="en-US" sz="1600" kern="0" spc="-32" dirty="0">
                <a:solidFill>
                  <a:srgbClr val="272525"/>
                </a:solidFill>
                <a:latin typeface="Inter" pitchFamily="34" charset="0"/>
                <a:ea typeface="Inter" pitchFamily="34" charset="-122"/>
                <a:cs typeface="Inter" pitchFamily="34" charset="-120"/>
              </a:rPr>
              <a:t>Site of T-cell maturation and development.</a:t>
            </a:r>
            <a:endParaRPr lang="en-US" sz="1600" dirty="0"/>
          </a:p>
        </p:txBody>
      </p:sp>
      <p:pic>
        <p:nvPicPr>
          <p:cNvPr id="7" name="Image 1" descr="preencoded.png"/>
          <p:cNvPicPr>
            <a:picLocks noChangeAspect="1"/>
          </p:cNvPicPr>
          <p:nvPr/>
        </p:nvPicPr>
        <p:blipFill>
          <a:blip r:embed="rId4"/>
          <a:stretch>
            <a:fillRect/>
          </a:stretch>
        </p:blipFill>
        <p:spPr>
          <a:xfrm>
            <a:off x="5220414" y="3576399"/>
            <a:ext cx="3808690" cy="2353866"/>
          </a:xfrm>
          <a:prstGeom prst="rect">
            <a:avLst/>
          </a:prstGeom>
        </p:spPr>
      </p:pic>
      <p:sp>
        <p:nvSpPr>
          <p:cNvPr id="8" name="Text 4"/>
          <p:cNvSpPr/>
          <p:nvPr/>
        </p:nvSpPr>
        <p:spPr>
          <a:xfrm>
            <a:off x="5220414" y="6187916"/>
            <a:ext cx="2835235" cy="354330"/>
          </a:xfrm>
          <a:prstGeom prst="rect">
            <a:avLst/>
          </a:prstGeom>
          <a:noFill/>
          <a:ln/>
        </p:spPr>
        <p:txBody>
          <a:bodyPr wrap="none" lIns="0" tIns="0" rIns="0" bIns="0" rtlCol="0" anchor="t"/>
          <a:lstStyle/>
          <a:p>
            <a:pPr marL="0" indent="0" algn="l">
              <a:lnSpc>
                <a:spcPts val="2750"/>
              </a:lnSpc>
              <a:buNone/>
            </a:pPr>
            <a:r>
              <a:rPr lang="en-US" sz="2200" b="1" kern="0" spc="-45" dirty="0">
                <a:solidFill>
                  <a:srgbClr val="272525"/>
                </a:solidFill>
                <a:latin typeface="Petrona Bold" pitchFamily="34" charset="0"/>
                <a:ea typeface="Petrona Bold" pitchFamily="34" charset="-122"/>
                <a:cs typeface="Petrona Bold" pitchFamily="34" charset="-120"/>
              </a:rPr>
              <a:t>Lymph Nodes</a:t>
            </a:r>
            <a:endParaRPr lang="en-US" sz="2200" dirty="0"/>
          </a:p>
        </p:txBody>
      </p:sp>
      <p:sp>
        <p:nvSpPr>
          <p:cNvPr id="9" name="Text 5"/>
          <p:cNvSpPr/>
          <p:nvPr/>
        </p:nvSpPr>
        <p:spPr>
          <a:xfrm>
            <a:off x="5220414" y="6665952"/>
            <a:ext cx="4189571" cy="659844"/>
          </a:xfrm>
          <a:prstGeom prst="rect">
            <a:avLst/>
          </a:prstGeom>
          <a:noFill/>
          <a:ln/>
        </p:spPr>
        <p:txBody>
          <a:bodyPr wrap="square" lIns="0" tIns="0" rIns="0" bIns="0" rtlCol="0" anchor="t"/>
          <a:lstStyle/>
          <a:p>
            <a:pPr marL="0" indent="0" algn="l">
              <a:lnSpc>
                <a:spcPts val="2550"/>
              </a:lnSpc>
              <a:buNone/>
            </a:pPr>
            <a:r>
              <a:rPr lang="en-US" sz="1600" kern="0" spc="-32" dirty="0">
                <a:solidFill>
                  <a:srgbClr val="272525"/>
                </a:solidFill>
                <a:latin typeface="Inter" pitchFamily="34" charset="0"/>
                <a:ea typeface="Inter" pitchFamily="34" charset="-122"/>
                <a:cs typeface="Inter" pitchFamily="34" charset="-120"/>
              </a:rPr>
              <a:t>Filter pathogens and activate immune responses.</a:t>
            </a:r>
            <a:endParaRPr lang="en-US" sz="1600" dirty="0"/>
          </a:p>
        </p:txBody>
      </p:sp>
      <p:pic>
        <p:nvPicPr>
          <p:cNvPr id="10" name="Image 2" descr="preencoded.png"/>
          <p:cNvPicPr>
            <a:picLocks noChangeAspect="1"/>
          </p:cNvPicPr>
          <p:nvPr/>
        </p:nvPicPr>
        <p:blipFill>
          <a:blip r:embed="rId5"/>
          <a:stretch>
            <a:fillRect/>
          </a:stretch>
        </p:blipFill>
        <p:spPr>
          <a:xfrm>
            <a:off x="9719191" y="3576399"/>
            <a:ext cx="3808690" cy="2353866"/>
          </a:xfrm>
          <a:prstGeom prst="rect">
            <a:avLst/>
          </a:prstGeom>
        </p:spPr>
      </p:pic>
      <p:sp>
        <p:nvSpPr>
          <p:cNvPr id="11" name="Text 6"/>
          <p:cNvSpPr/>
          <p:nvPr/>
        </p:nvSpPr>
        <p:spPr>
          <a:xfrm>
            <a:off x="9719191" y="6187916"/>
            <a:ext cx="2835235" cy="354330"/>
          </a:xfrm>
          <a:prstGeom prst="rect">
            <a:avLst/>
          </a:prstGeom>
          <a:noFill/>
          <a:ln/>
        </p:spPr>
        <p:txBody>
          <a:bodyPr wrap="none" lIns="0" tIns="0" rIns="0" bIns="0" rtlCol="0" anchor="t"/>
          <a:lstStyle/>
          <a:p>
            <a:pPr marL="0" indent="0" algn="l">
              <a:lnSpc>
                <a:spcPts val="2750"/>
              </a:lnSpc>
              <a:buNone/>
            </a:pPr>
            <a:r>
              <a:rPr lang="en-US" sz="2200" b="1" kern="0" spc="-45" dirty="0">
                <a:solidFill>
                  <a:srgbClr val="272525"/>
                </a:solidFill>
                <a:latin typeface="Petrona Bold" pitchFamily="34" charset="0"/>
                <a:ea typeface="Petrona Bold" pitchFamily="34" charset="-122"/>
                <a:cs typeface="Petrona Bold" pitchFamily="34" charset="-120"/>
              </a:rPr>
              <a:t>Spleen</a:t>
            </a:r>
            <a:endParaRPr lang="en-US" sz="2200" dirty="0"/>
          </a:p>
        </p:txBody>
      </p:sp>
      <p:sp>
        <p:nvSpPr>
          <p:cNvPr id="12" name="Text 7"/>
          <p:cNvSpPr/>
          <p:nvPr/>
        </p:nvSpPr>
        <p:spPr>
          <a:xfrm>
            <a:off x="9719191" y="6665952"/>
            <a:ext cx="4189571" cy="659844"/>
          </a:xfrm>
          <a:prstGeom prst="rect">
            <a:avLst/>
          </a:prstGeom>
          <a:noFill/>
          <a:ln/>
        </p:spPr>
        <p:txBody>
          <a:bodyPr wrap="square" lIns="0" tIns="0" rIns="0" bIns="0" rtlCol="0" anchor="t"/>
          <a:lstStyle/>
          <a:p>
            <a:pPr marL="0" indent="0" algn="l">
              <a:lnSpc>
                <a:spcPts val="2550"/>
              </a:lnSpc>
              <a:buNone/>
            </a:pPr>
            <a:r>
              <a:rPr lang="en-US" sz="1600" kern="0" spc="-32" dirty="0">
                <a:solidFill>
                  <a:srgbClr val="272525"/>
                </a:solidFill>
                <a:latin typeface="Inter" pitchFamily="34" charset="0"/>
                <a:ea typeface="Inter" pitchFamily="34" charset="-122"/>
                <a:cs typeface="Inter" pitchFamily="34" charset="-120"/>
              </a:rPr>
              <a:t>Stores white blood cells and detects infections.</a:t>
            </a:r>
            <a:endParaRPr lang="en-US" sz="1600" dirty="0"/>
          </a:p>
        </p:txBody>
      </p:sp>
      <p:pic>
        <p:nvPicPr>
          <p:cNvPr id="13" name="Picture 12">
            <a:extLst>
              <a:ext uri="{FF2B5EF4-FFF2-40B4-BE49-F238E27FC236}">
                <a16:creationId xmlns:a16="http://schemas.microsoft.com/office/drawing/2014/main" id="{EBFD362B-34EB-CD0F-57CD-2E2EA2323447}"/>
              </a:ext>
            </a:extLst>
          </p:cNvPr>
          <p:cNvPicPr>
            <a:picLocks noChangeAspect="1"/>
          </p:cNvPicPr>
          <p:nvPr/>
        </p:nvPicPr>
        <p:blipFill>
          <a:blip r:embed="rId6"/>
          <a:stretch>
            <a:fillRect/>
          </a:stretch>
        </p:blipFill>
        <p:spPr>
          <a:xfrm>
            <a:off x="12784667" y="7610251"/>
            <a:ext cx="1845733" cy="61934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681</TotalTime>
  <Words>1871</Words>
  <Application>Microsoft Office PowerPoint</Application>
  <PresentationFormat>Custom</PresentationFormat>
  <Paragraphs>175</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Inter</vt:lpstr>
      <vt:lpstr>Inter Bold</vt:lpstr>
      <vt:lpstr>Petrona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Idris Abdulhakeem</cp:lastModifiedBy>
  <cp:revision>6</cp:revision>
  <dcterms:created xsi:type="dcterms:W3CDTF">2025-02-18T12:44:17Z</dcterms:created>
  <dcterms:modified xsi:type="dcterms:W3CDTF">2025-02-19T05:27:06Z</dcterms:modified>
</cp:coreProperties>
</file>